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9" d="100"/>
          <a:sy n="39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CBC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76" name="Group"/>
          <p:cNvGrpSpPr/>
          <p:nvPr/>
        </p:nvGrpSpPr>
        <p:grpSpPr>
          <a:xfrm>
            <a:off x="-3930554" y="-3021708"/>
            <a:ext cx="32245108" cy="18566508"/>
            <a:chOff x="0" y="0"/>
            <a:chExt cx="32245107" cy="18566507"/>
          </a:xfrm>
        </p:grpSpPr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1460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780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177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78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0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6" y="7971087"/>
            <a:ext cx="18414175" cy="24145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LES 1"/>
          <p:cNvSpPr txBox="1"/>
          <p:nvPr/>
        </p:nvSpPr>
        <p:spPr>
          <a:xfrm>
            <a:off x="1008353" y="11033952"/>
            <a:ext cx="2305118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3D4F78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b="1" dirty="0">
                <a:latin typeface="Segoe UI" panose="020F0502020204030204" pitchFamily="34" charset="0"/>
                <a:cs typeface="Segoe UI" panose="020F0502020204030204" pitchFamily="34" charset="0"/>
              </a:rPr>
              <a:t>LES 1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74" y="11322599"/>
            <a:ext cx="4228275" cy="582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Untitled_Artwork 41.png" descr="Untitled_Artwork 4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558" y="557331"/>
            <a:ext cx="9692372" cy="1615304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ine"/>
          <p:cNvSpPr/>
          <p:nvPr/>
        </p:nvSpPr>
        <p:spPr>
          <a:xfrm>
            <a:off x="1084351" y="10854117"/>
            <a:ext cx="11335746" cy="1"/>
          </a:xfrm>
          <a:prstGeom prst="line">
            <a:avLst/>
          </a:prstGeom>
          <a:ln w="50800">
            <a:solidFill>
              <a:srgbClr val="3D4F7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416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1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2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424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6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13" y="1895487"/>
            <a:ext cx="3420300" cy="430353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Vliegtuigjes maken"/>
          <p:cNvSpPr txBox="1"/>
          <p:nvPr/>
        </p:nvSpPr>
        <p:spPr>
          <a:xfrm>
            <a:off x="6286897" y="1588041"/>
            <a:ext cx="12245340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VLIEGTUIGJES MAKEN</a:t>
            </a:r>
          </a:p>
        </p:txBody>
      </p:sp>
      <p:pic>
        <p:nvPicPr>
          <p:cNvPr id="430" name="Untitled_Artwork 21.png" descr="Untitled_Artwork 2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6389">
            <a:off x="2959473" y="2338073"/>
            <a:ext cx="22994591" cy="32518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3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431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2" name="logo_cnv.png" descr="logo_cnv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437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8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9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440" name="Herken de red flags"/>
          <p:cNvSpPr txBox="1"/>
          <p:nvPr/>
        </p:nvSpPr>
        <p:spPr>
          <a:xfrm>
            <a:off x="6191340" y="5074845"/>
            <a:ext cx="12245340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VLIEGTUIGJES MAKEN</a:t>
            </a:r>
          </a:p>
        </p:txBody>
      </p:sp>
      <p:grpSp>
        <p:nvGrpSpPr>
          <p:cNvPr id="443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4" name="Rounded Rectangle"/>
          <p:cNvSpPr/>
          <p:nvPr/>
        </p:nvSpPr>
        <p:spPr>
          <a:xfrm flipH="1">
            <a:off x="6853638" y="6707037"/>
            <a:ext cx="10676724" cy="1695787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5" name="Triangle"/>
          <p:cNvSpPr/>
          <p:nvPr/>
        </p:nvSpPr>
        <p:spPr>
          <a:xfrm flipH="1">
            <a:off x="8400912" y="8332120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6" name="Wat vonden jullie ervan?"/>
          <p:cNvSpPr txBox="1"/>
          <p:nvPr/>
        </p:nvSpPr>
        <p:spPr>
          <a:xfrm>
            <a:off x="7225962" y="7118914"/>
            <a:ext cx="98472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WAT VONDEN JULLIE ERVAN?</a:t>
            </a:r>
          </a:p>
        </p:txBody>
      </p:sp>
      <p:pic>
        <p:nvPicPr>
          <p:cNvPr id="447" name="Untitled_Artwork 30.png" descr="Untitled_Artwork 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-740712"/>
            <a:ext cx="3105638" cy="7306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13" y="1895487"/>
            <a:ext cx="3420300" cy="4303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8744" y="790788"/>
            <a:ext cx="2801286" cy="621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Image" descr="Image"/>
          <p:cNvPicPr>
            <a:picLocks noChangeAspect="1"/>
          </p:cNvPicPr>
          <p:nvPr/>
        </p:nvPicPr>
        <p:blipFill>
          <a:blip r:embed="rId2" cstate="email">
            <a:alphaModFix amt="2659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348" y="-2709865"/>
            <a:ext cx="9138743" cy="18428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" descr="Image"/>
          <p:cNvPicPr>
            <a:picLocks noChangeAspect="1"/>
          </p:cNvPicPr>
          <p:nvPr/>
        </p:nvPicPr>
        <p:blipFill>
          <a:blip r:embed="rId2" cstate="email">
            <a:alphaModFix amt="19943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0087" y="-2943466"/>
            <a:ext cx="9138743" cy="18428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" descr="Image"/>
          <p:cNvPicPr>
            <a:picLocks noChangeAspect="1"/>
          </p:cNvPicPr>
          <p:nvPr/>
        </p:nvPicPr>
        <p:blipFill>
          <a:blip r:embed="rId2" cstate="email">
            <a:alphaModFix amt="19943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382" y="-2943466"/>
            <a:ext cx="9138743" cy="18428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" descr="Image"/>
          <p:cNvPicPr>
            <a:picLocks noChangeAspect="1"/>
          </p:cNvPicPr>
          <p:nvPr/>
        </p:nvPicPr>
        <p:blipFill>
          <a:blip r:embed="rId2" cstate="email">
            <a:alphaModFix amt="19943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717" y="-2879966"/>
            <a:ext cx="9138743" cy="184282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9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455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56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7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8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</p:grpSp>
      <p:sp>
        <p:nvSpPr>
          <p:cNvPr id="460" name="Rectangle"/>
          <p:cNvSpPr/>
          <p:nvPr/>
        </p:nvSpPr>
        <p:spPr>
          <a:xfrm>
            <a:off x="898951" y="1288177"/>
            <a:ext cx="7891652" cy="1697623"/>
          </a:xfrm>
          <a:prstGeom prst="rect">
            <a:avLst/>
          </a:prstGeom>
          <a:solidFill>
            <a:srgbClr val="956DA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1" name="VOLGENDE KEER"/>
          <p:cNvSpPr txBox="1"/>
          <p:nvPr/>
        </p:nvSpPr>
        <p:spPr>
          <a:xfrm>
            <a:off x="1199110" y="1600944"/>
            <a:ext cx="7176645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VOLGENDE KEER</a:t>
            </a:r>
          </a:p>
        </p:txBody>
      </p:sp>
      <p:sp>
        <p:nvSpPr>
          <p:cNvPr id="462" name="Rounded Rectangle"/>
          <p:cNvSpPr/>
          <p:nvPr/>
        </p:nvSpPr>
        <p:spPr>
          <a:xfrm>
            <a:off x="2365693" y="5004812"/>
            <a:ext cx="8556563" cy="3724294"/>
          </a:xfrm>
          <a:prstGeom prst="roundRect">
            <a:avLst>
              <a:gd name="adj" fmla="val 17348"/>
            </a:avLst>
          </a:prstGeom>
          <a:solidFill>
            <a:srgbClr val="F6F5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3" name="Wat kan je doen als jij (of een ander) stagediscriminatie meemaakt?"/>
          <p:cNvSpPr txBox="1"/>
          <p:nvPr/>
        </p:nvSpPr>
        <p:spPr>
          <a:xfrm>
            <a:off x="3203953" y="5564568"/>
            <a:ext cx="6880043" cy="270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000">
                <a:solidFill>
                  <a:srgbClr val="956DA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4700" b="1" dirty="0">
                <a:latin typeface="Segoe UI" panose="020B0502040204020203" pitchFamily="34" charset="0"/>
                <a:cs typeface="Segoe UI" panose="020B0502040204020203" pitchFamily="34" charset="0"/>
              </a:rPr>
              <a:t>WAT KAN JE DOEN ALS JIJ (OF EEN ANDER) STAGEDISCRIMINATIE MEEMAAKT?</a:t>
            </a:r>
          </a:p>
        </p:txBody>
      </p:sp>
      <p:pic>
        <p:nvPicPr>
          <p:cNvPr id="464" name="Untitled_Artwork 43.png" descr="Untitled_Artwork 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8422" y="583774"/>
            <a:ext cx="9692482" cy="16153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CBC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3" name="Group"/>
          <p:cNvGrpSpPr/>
          <p:nvPr/>
        </p:nvGrpSpPr>
        <p:grpSpPr>
          <a:xfrm>
            <a:off x="-3930554" y="-3021708"/>
            <a:ext cx="32245108" cy="18566508"/>
            <a:chOff x="0" y="0"/>
            <a:chExt cx="32245107" cy="18566507"/>
          </a:xfrm>
        </p:grpSpPr>
        <p:pic>
          <p:nvPicPr>
            <p:cNvPr id="189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80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1460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7800" y="0"/>
              <a:ext cx="9207308" cy="18566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329" y="5219634"/>
            <a:ext cx="13501342" cy="327673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7233" y="-3434123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533" y="12040927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199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200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1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2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204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533" y="8732477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033" y="-411523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2867" y="5227277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533" y="9869640"/>
            <a:ext cx="4631734" cy="4575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533" y="3973648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9063" y="10811674"/>
            <a:ext cx="4631734" cy="457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95" y="-1021123"/>
            <a:ext cx="4631734" cy="4575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"/>
          <p:cNvGrpSpPr/>
          <p:nvPr/>
        </p:nvGrpSpPr>
        <p:grpSpPr>
          <a:xfrm>
            <a:off x="-2784430" y="-1410085"/>
            <a:ext cx="32803838" cy="21690576"/>
            <a:chOff x="0" y="0"/>
            <a:chExt cx="32803835" cy="21690575"/>
          </a:xfrm>
        </p:grpSpPr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9" name="Group"/>
          <p:cNvGrpSpPr/>
          <p:nvPr/>
        </p:nvGrpSpPr>
        <p:grpSpPr>
          <a:xfrm>
            <a:off x="12683461" y="4055154"/>
            <a:ext cx="10676724" cy="3126310"/>
            <a:chOff x="0" y="0"/>
            <a:chExt cx="10676723" cy="3126309"/>
          </a:xfrm>
        </p:grpSpPr>
        <p:sp>
          <p:nvSpPr>
            <p:cNvPr id="217" name="Rounded Rectangle"/>
            <p:cNvSpPr/>
            <p:nvPr/>
          </p:nvSpPr>
          <p:spPr>
            <a:xfrm>
              <a:off x="0" y="0"/>
              <a:ext cx="10676724" cy="2528739"/>
            </a:xfrm>
            <a:prstGeom prst="roundRect">
              <a:avLst>
                <a:gd name="adj" fmla="val 15000"/>
              </a:avLst>
            </a:prstGeom>
            <a:solidFill>
              <a:srgbClr val="EEEBD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8" name="Triangle"/>
            <p:cNvSpPr/>
            <p:nvPr/>
          </p:nvSpPr>
          <p:spPr>
            <a:xfrm>
              <a:off x="9608393" y="2497500"/>
              <a:ext cx="604776" cy="62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1"/>
                  </a:moveTo>
                  <a:lnTo>
                    <a:pt x="21600" y="21600"/>
                  </a:lnTo>
                  <a:lnTo>
                    <a:pt x="16891" y="0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EEEBD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20" name="Untitled_Artwork 23.png" descr="Untitled_Artwork 2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49" y="3978421"/>
            <a:ext cx="10171096" cy="1438392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24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5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13" y="1895487"/>
            <a:ext cx="3420300" cy="430353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Welke afspraken vind je belangrijk?"/>
          <p:cNvSpPr txBox="1"/>
          <p:nvPr/>
        </p:nvSpPr>
        <p:spPr>
          <a:xfrm>
            <a:off x="14065639" y="4520183"/>
            <a:ext cx="7984558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WELKE AFSPRAKEN VIND 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JE BELANGRIJK?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0" name="Line"/>
          <p:cNvSpPr/>
          <p:nvPr/>
        </p:nvSpPr>
        <p:spPr>
          <a:xfrm flipV="1">
            <a:off x="12192000" y="3737188"/>
            <a:ext cx="0" cy="9408780"/>
          </a:xfrm>
          <a:prstGeom prst="line">
            <a:avLst/>
          </a:prstGeom>
          <a:ln w="25400">
            <a:solidFill>
              <a:srgbClr val="EEB472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" name="Afsprakenposter"/>
          <p:cNvSpPr txBox="1"/>
          <p:nvPr/>
        </p:nvSpPr>
        <p:spPr>
          <a:xfrm>
            <a:off x="7029068" y="1588041"/>
            <a:ext cx="10983776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AFSPRAKENPOSTER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4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32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logo_cnv.png" descr="logo_cnv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236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1" name="Rounded Rectangle"/>
          <p:cNvSpPr/>
          <p:nvPr/>
        </p:nvSpPr>
        <p:spPr>
          <a:xfrm flipH="1">
            <a:off x="987724" y="8641977"/>
            <a:ext cx="10676725" cy="3193664"/>
          </a:xfrm>
          <a:prstGeom prst="roundRect">
            <a:avLst>
              <a:gd name="adj" fmla="val 11877"/>
            </a:avLst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Triangle"/>
          <p:cNvSpPr/>
          <p:nvPr/>
        </p:nvSpPr>
        <p:spPr>
          <a:xfrm flipH="1">
            <a:off x="1451279" y="11804401"/>
            <a:ext cx="604777" cy="628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3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46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7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8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49" name="Woordspin maken"/>
          <p:cNvSpPr txBox="1"/>
          <p:nvPr/>
        </p:nvSpPr>
        <p:spPr>
          <a:xfrm>
            <a:off x="6633591" y="1588041"/>
            <a:ext cx="11761233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WOORDSPIN MAKEN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Waar denk je aan bij aan het woord stagediscriminatie?"/>
          <p:cNvSpPr txBox="1"/>
          <p:nvPr/>
        </p:nvSpPr>
        <p:spPr>
          <a:xfrm>
            <a:off x="1522841" y="9033352"/>
            <a:ext cx="901767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WAAR DENK JE AAN BIJ 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HET WOORD STAGEDISCRIMINATIE?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4" y="1611156"/>
            <a:ext cx="5162763" cy="6247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54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logo_cnv.png" descr="logo_cnv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Untitled_Artwork 19.png" descr="Untitled_Artwork 19.png">
            <a:extLst>
              <a:ext uri="{FF2B5EF4-FFF2-40B4-BE49-F238E27FC236}">
                <a16:creationId xmlns:a16="http://schemas.microsoft.com/office/drawing/2014/main" id="{E3DAD910-11B4-CB2B-83CB-8BFF8A9284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854" y="783749"/>
            <a:ext cx="19824969" cy="28036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25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3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66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4" y="1611156"/>
            <a:ext cx="5162763" cy="6247813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ounded Rectangle"/>
          <p:cNvSpPr/>
          <p:nvPr/>
        </p:nvSpPr>
        <p:spPr>
          <a:xfrm>
            <a:off x="2621758" y="5453561"/>
            <a:ext cx="19140483" cy="5384482"/>
          </a:xfrm>
          <a:prstGeom prst="roundRect">
            <a:avLst>
              <a:gd name="adj" fmla="val 3538"/>
            </a:avLst>
          </a:prstGeom>
          <a:ln w="25400">
            <a:solidFill>
              <a:srgbClr val="EEB47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" name="Student(en) anders behandelen, achterstellen of uitsluiten op basis van (persoonlijke) kenmerken tijdens (het zoeken van) de stageperiode."/>
          <p:cNvSpPr txBox="1"/>
          <p:nvPr/>
        </p:nvSpPr>
        <p:spPr>
          <a:xfrm>
            <a:off x="5157410" y="6555623"/>
            <a:ext cx="14110305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STUDENT(EN) ANDERS BEHANDELEN, ACHTERSTELLEN OF UITSLUITEN OP BASIS VAN (PERSOONLIJKE) KENMERKEN TIJDENS (HET ZOEKEN VAN) DE STAGEPERIODE.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74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logo_cnv.png" descr="logo_cnv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Woordspin maken">
            <a:extLst>
              <a:ext uri="{FF2B5EF4-FFF2-40B4-BE49-F238E27FC236}">
                <a16:creationId xmlns:a16="http://schemas.microsoft.com/office/drawing/2014/main" id="{7F639DD4-FB6B-1BE0-E0EA-8607C1022D02}"/>
              </a:ext>
            </a:extLst>
          </p:cNvPr>
          <p:cNvSpPr txBox="1"/>
          <p:nvPr/>
        </p:nvSpPr>
        <p:spPr>
          <a:xfrm>
            <a:off x="6633591" y="1588041"/>
            <a:ext cx="11761233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WOORDSPIN MAKEN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27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3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4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5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86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89" name="Discriminatiegronden"/>
          <p:cNvSpPr txBox="1"/>
          <p:nvPr/>
        </p:nvSpPr>
        <p:spPr>
          <a:xfrm>
            <a:off x="5082818" y="1588040"/>
            <a:ext cx="14393364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DISCRIMINATIEGRONDEN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Discriminatie op de volgende gronden is wettelijk niet toegestaan"/>
          <p:cNvSpPr txBox="1"/>
          <p:nvPr/>
        </p:nvSpPr>
        <p:spPr>
          <a:xfrm>
            <a:off x="5516638" y="4359061"/>
            <a:ext cx="1335072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 DISCRIMINATIE OP DE VOLGENDE GRONDEN IS WETTELIJK NIET TOEGESTAAN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19847066" y="6614972"/>
            <a:ext cx="3608784" cy="3567168"/>
            <a:chOff x="0" y="0"/>
            <a:chExt cx="3608783" cy="3567166"/>
          </a:xfrm>
        </p:grpSpPr>
        <p:sp>
          <p:nvSpPr>
            <p:cNvPr id="292" name="Rounded Rectangle"/>
            <p:cNvSpPr/>
            <p:nvPr/>
          </p:nvSpPr>
          <p:spPr>
            <a:xfrm>
              <a:off x="0" y="0"/>
              <a:ext cx="3608783" cy="3567166"/>
            </a:xfrm>
            <a:prstGeom prst="roundRect">
              <a:avLst>
                <a:gd name="adj" fmla="val 15175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3" name="2150701508.png" descr="215070150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1297" y="222432"/>
              <a:ext cx="3166270" cy="228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0"/>
                  </a:moveTo>
                  <a:cubicBezTo>
                    <a:pt x="2931" y="0"/>
                    <a:pt x="2201" y="0"/>
                    <a:pt x="1714" y="282"/>
                  </a:cubicBezTo>
                  <a:cubicBezTo>
                    <a:pt x="1012" y="636"/>
                    <a:pt x="459" y="1404"/>
                    <a:pt x="203" y="2378"/>
                  </a:cubicBezTo>
                  <a:cubicBezTo>
                    <a:pt x="0" y="3054"/>
                    <a:pt x="0" y="4066"/>
                    <a:pt x="0" y="5755"/>
                  </a:cubicBezTo>
                  <a:lnTo>
                    <a:pt x="0" y="15841"/>
                  </a:lnTo>
                  <a:cubicBezTo>
                    <a:pt x="0" y="17530"/>
                    <a:pt x="0" y="18547"/>
                    <a:pt x="203" y="19222"/>
                  </a:cubicBezTo>
                  <a:cubicBezTo>
                    <a:pt x="459" y="20196"/>
                    <a:pt x="1012" y="20960"/>
                    <a:pt x="1714" y="21315"/>
                  </a:cubicBezTo>
                  <a:cubicBezTo>
                    <a:pt x="2201" y="21597"/>
                    <a:pt x="2931" y="21600"/>
                    <a:pt x="4148" y="21600"/>
                  </a:cubicBezTo>
                  <a:lnTo>
                    <a:pt x="17452" y="21600"/>
                  </a:lnTo>
                  <a:cubicBezTo>
                    <a:pt x="18669" y="21600"/>
                    <a:pt x="19399" y="21597"/>
                    <a:pt x="19886" y="21315"/>
                  </a:cubicBezTo>
                  <a:cubicBezTo>
                    <a:pt x="20588" y="20960"/>
                    <a:pt x="21141" y="20196"/>
                    <a:pt x="21397" y="19222"/>
                  </a:cubicBezTo>
                  <a:cubicBezTo>
                    <a:pt x="21600" y="18547"/>
                    <a:pt x="21600" y="17530"/>
                    <a:pt x="21600" y="15841"/>
                  </a:cubicBezTo>
                  <a:lnTo>
                    <a:pt x="21600" y="5755"/>
                  </a:lnTo>
                  <a:cubicBezTo>
                    <a:pt x="21600" y="4066"/>
                    <a:pt x="21600" y="3054"/>
                    <a:pt x="21397" y="2378"/>
                  </a:cubicBezTo>
                  <a:cubicBezTo>
                    <a:pt x="21141" y="1404"/>
                    <a:pt x="20588" y="636"/>
                    <a:pt x="19886" y="282"/>
                  </a:cubicBezTo>
                  <a:cubicBezTo>
                    <a:pt x="19399" y="0"/>
                    <a:pt x="18669" y="0"/>
                    <a:pt x="17452" y="0"/>
                  </a:cubicBezTo>
                  <a:lnTo>
                    <a:pt x="4148" y="0"/>
                  </a:lnTo>
                  <a:close/>
                </a:path>
              </a:pathLst>
            </a:custGeom>
            <a:ln w="25400" cap="flat">
              <a:solidFill>
                <a:srgbClr val="0D2F4F"/>
              </a:solidFill>
              <a:prstDash val="solid"/>
              <a:miter lim="400000"/>
            </a:ln>
            <a:effectLst/>
          </p:spPr>
        </p:pic>
        <p:sp>
          <p:nvSpPr>
            <p:cNvPr id="294" name="Godsdienst"/>
            <p:cNvSpPr txBox="1"/>
            <p:nvPr/>
          </p:nvSpPr>
          <p:spPr>
            <a:xfrm>
              <a:off x="304468" y="2805847"/>
              <a:ext cx="299984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GODSDIENST</a:t>
              </a:r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16063283" y="8042570"/>
            <a:ext cx="3608784" cy="3567167"/>
            <a:chOff x="0" y="0"/>
            <a:chExt cx="3608783" cy="3567166"/>
          </a:xfrm>
        </p:grpSpPr>
        <p:sp>
          <p:nvSpPr>
            <p:cNvPr id="296" name="Rounded Rectangle"/>
            <p:cNvSpPr/>
            <p:nvPr/>
          </p:nvSpPr>
          <p:spPr>
            <a:xfrm>
              <a:off x="0" y="0"/>
              <a:ext cx="3608783" cy="3567166"/>
            </a:xfrm>
            <a:prstGeom prst="roundRect">
              <a:avLst>
                <a:gd name="adj" fmla="val 15175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7" name="2150701508-5.png" descr="2150701508-5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1297" y="222432"/>
              <a:ext cx="3166270" cy="228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0"/>
                  </a:moveTo>
                  <a:cubicBezTo>
                    <a:pt x="2931" y="0"/>
                    <a:pt x="2201" y="0"/>
                    <a:pt x="1714" y="282"/>
                  </a:cubicBezTo>
                  <a:cubicBezTo>
                    <a:pt x="1012" y="636"/>
                    <a:pt x="459" y="1404"/>
                    <a:pt x="203" y="2378"/>
                  </a:cubicBezTo>
                  <a:cubicBezTo>
                    <a:pt x="0" y="3054"/>
                    <a:pt x="0" y="4066"/>
                    <a:pt x="0" y="5755"/>
                  </a:cubicBezTo>
                  <a:lnTo>
                    <a:pt x="0" y="15841"/>
                  </a:lnTo>
                  <a:cubicBezTo>
                    <a:pt x="0" y="17530"/>
                    <a:pt x="0" y="18547"/>
                    <a:pt x="203" y="19222"/>
                  </a:cubicBezTo>
                  <a:cubicBezTo>
                    <a:pt x="459" y="20196"/>
                    <a:pt x="1012" y="20960"/>
                    <a:pt x="1714" y="21315"/>
                  </a:cubicBezTo>
                  <a:cubicBezTo>
                    <a:pt x="2201" y="21597"/>
                    <a:pt x="2931" y="21600"/>
                    <a:pt x="4148" y="21600"/>
                  </a:cubicBezTo>
                  <a:lnTo>
                    <a:pt x="17452" y="21600"/>
                  </a:lnTo>
                  <a:cubicBezTo>
                    <a:pt x="18669" y="21600"/>
                    <a:pt x="19399" y="21597"/>
                    <a:pt x="19886" y="21315"/>
                  </a:cubicBezTo>
                  <a:cubicBezTo>
                    <a:pt x="20588" y="20960"/>
                    <a:pt x="21141" y="20196"/>
                    <a:pt x="21397" y="19222"/>
                  </a:cubicBezTo>
                  <a:cubicBezTo>
                    <a:pt x="21600" y="18547"/>
                    <a:pt x="21600" y="17530"/>
                    <a:pt x="21600" y="15841"/>
                  </a:cubicBezTo>
                  <a:lnTo>
                    <a:pt x="21600" y="5755"/>
                  </a:lnTo>
                  <a:cubicBezTo>
                    <a:pt x="21600" y="4066"/>
                    <a:pt x="21600" y="3054"/>
                    <a:pt x="21397" y="2378"/>
                  </a:cubicBezTo>
                  <a:cubicBezTo>
                    <a:pt x="21141" y="1404"/>
                    <a:pt x="20588" y="636"/>
                    <a:pt x="19886" y="282"/>
                  </a:cubicBezTo>
                  <a:cubicBezTo>
                    <a:pt x="19399" y="0"/>
                    <a:pt x="18669" y="0"/>
                    <a:pt x="17452" y="0"/>
                  </a:cubicBezTo>
                  <a:lnTo>
                    <a:pt x="4148" y="0"/>
                  </a:lnTo>
                  <a:close/>
                </a:path>
              </a:pathLst>
            </a:custGeom>
            <a:ln w="25400" cap="flat">
              <a:solidFill>
                <a:srgbClr val="0D2F4F"/>
              </a:solidFill>
              <a:prstDash val="solid"/>
              <a:miter lim="400000"/>
            </a:ln>
            <a:effectLst/>
          </p:spPr>
        </p:pic>
        <p:sp>
          <p:nvSpPr>
            <p:cNvPr id="298" name="nationaliteit"/>
            <p:cNvSpPr txBox="1"/>
            <p:nvPr/>
          </p:nvSpPr>
          <p:spPr>
            <a:xfrm>
              <a:off x="304468" y="2805847"/>
              <a:ext cx="299984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NATIONALITEIT</a:t>
              </a:r>
            </a:p>
          </p:txBody>
        </p:sp>
      </p:grpSp>
      <p:grpSp>
        <p:nvGrpSpPr>
          <p:cNvPr id="303" name="Group"/>
          <p:cNvGrpSpPr/>
          <p:nvPr/>
        </p:nvGrpSpPr>
        <p:grpSpPr>
          <a:xfrm>
            <a:off x="12279500" y="6614972"/>
            <a:ext cx="3608784" cy="3567167"/>
            <a:chOff x="0" y="0"/>
            <a:chExt cx="3608782" cy="3567165"/>
          </a:xfrm>
        </p:grpSpPr>
        <p:sp>
          <p:nvSpPr>
            <p:cNvPr id="300" name="Rounded Rectangle"/>
            <p:cNvSpPr/>
            <p:nvPr/>
          </p:nvSpPr>
          <p:spPr>
            <a:xfrm>
              <a:off x="0" y="0"/>
              <a:ext cx="3608783" cy="3567166"/>
            </a:xfrm>
            <a:prstGeom prst="roundRect">
              <a:avLst>
                <a:gd name="adj" fmla="val 15175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01" name="2150701508-4.png" descr="2150701508-4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1297" y="222432"/>
              <a:ext cx="3166270" cy="228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0"/>
                  </a:moveTo>
                  <a:cubicBezTo>
                    <a:pt x="2931" y="0"/>
                    <a:pt x="2201" y="0"/>
                    <a:pt x="1714" y="282"/>
                  </a:cubicBezTo>
                  <a:cubicBezTo>
                    <a:pt x="1012" y="636"/>
                    <a:pt x="459" y="1404"/>
                    <a:pt x="203" y="2378"/>
                  </a:cubicBezTo>
                  <a:cubicBezTo>
                    <a:pt x="0" y="3054"/>
                    <a:pt x="0" y="4066"/>
                    <a:pt x="0" y="5755"/>
                  </a:cubicBezTo>
                  <a:lnTo>
                    <a:pt x="0" y="15841"/>
                  </a:lnTo>
                  <a:cubicBezTo>
                    <a:pt x="0" y="17530"/>
                    <a:pt x="0" y="18547"/>
                    <a:pt x="203" y="19222"/>
                  </a:cubicBezTo>
                  <a:cubicBezTo>
                    <a:pt x="459" y="20196"/>
                    <a:pt x="1012" y="20960"/>
                    <a:pt x="1714" y="21315"/>
                  </a:cubicBezTo>
                  <a:cubicBezTo>
                    <a:pt x="2201" y="21597"/>
                    <a:pt x="2931" y="21600"/>
                    <a:pt x="4148" y="21600"/>
                  </a:cubicBezTo>
                  <a:lnTo>
                    <a:pt x="17452" y="21600"/>
                  </a:lnTo>
                  <a:cubicBezTo>
                    <a:pt x="18669" y="21600"/>
                    <a:pt x="19399" y="21597"/>
                    <a:pt x="19886" y="21315"/>
                  </a:cubicBezTo>
                  <a:cubicBezTo>
                    <a:pt x="20588" y="20960"/>
                    <a:pt x="21141" y="20196"/>
                    <a:pt x="21397" y="19222"/>
                  </a:cubicBezTo>
                  <a:cubicBezTo>
                    <a:pt x="21600" y="18547"/>
                    <a:pt x="21600" y="17530"/>
                    <a:pt x="21600" y="15841"/>
                  </a:cubicBezTo>
                  <a:lnTo>
                    <a:pt x="21600" y="5755"/>
                  </a:lnTo>
                  <a:cubicBezTo>
                    <a:pt x="21600" y="4066"/>
                    <a:pt x="21600" y="3054"/>
                    <a:pt x="21397" y="2378"/>
                  </a:cubicBezTo>
                  <a:cubicBezTo>
                    <a:pt x="21141" y="1404"/>
                    <a:pt x="20588" y="636"/>
                    <a:pt x="19886" y="282"/>
                  </a:cubicBezTo>
                  <a:cubicBezTo>
                    <a:pt x="19399" y="0"/>
                    <a:pt x="18669" y="0"/>
                    <a:pt x="17452" y="0"/>
                  </a:cubicBezTo>
                  <a:lnTo>
                    <a:pt x="4148" y="0"/>
                  </a:lnTo>
                  <a:close/>
                </a:path>
              </a:pathLst>
            </a:custGeom>
            <a:ln w="25400" cap="flat">
              <a:solidFill>
                <a:srgbClr val="0D2F4F"/>
              </a:solidFill>
              <a:prstDash val="solid"/>
              <a:miter lim="400000"/>
            </a:ln>
            <a:effectLst/>
          </p:spPr>
        </p:pic>
        <p:sp>
          <p:nvSpPr>
            <p:cNvPr id="302" name="Ras/huidskleur/ afkomst"/>
            <p:cNvSpPr txBox="1"/>
            <p:nvPr/>
          </p:nvSpPr>
          <p:spPr>
            <a:xfrm>
              <a:off x="304468" y="2655282"/>
              <a:ext cx="2999847" cy="68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RAS/HUIDSKLEUR/</a:t>
              </a:r>
              <a:b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AFKOMST</a:t>
              </a:r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8495717" y="8055270"/>
            <a:ext cx="3608783" cy="3567166"/>
            <a:chOff x="0" y="0"/>
            <a:chExt cx="3608782" cy="3567165"/>
          </a:xfrm>
        </p:grpSpPr>
        <p:sp>
          <p:nvSpPr>
            <p:cNvPr id="304" name="Rounded Rectangle"/>
            <p:cNvSpPr/>
            <p:nvPr/>
          </p:nvSpPr>
          <p:spPr>
            <a:xfrm>
              <a:off x="0" y="0"/>
              <a:ext cx="3608783" cy="3567166"/>
            </a:xfrm>
            <a:prstGeom prst="roundRect">
              <a:avLst>
                <a:gd name="adj" fmla="val 15175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05" name="2150701508-3.png" descr="2150701508-3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1298" y="222432"/>
              <a:ext cx="3166269" cy="225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0"/>
                  </a:moveTo>
                  <a:cubicBezTo>
                    <a:pt x="2931" y="0"/>
                    <a:pt x="2201" y="0"/>
                    <a:pt x="1714" y="285"/>
                  </a:cubicBezTo>
                  <a:cubicBezTo>
                    <a:pt x="1012" y="643"/>
                    <a:pt x="459" y="1419"/>
                    <a:pt x="203" y="2403"/>
                  </a:cubicBezTo>
                  <a:cubicBezTo>
                    <a:pt x="0" y="3086"/>
                    <a:pt x="0" y="4109"/>
                    <a:pt x="0" y="5816"/>
                  </a:cubicBezTo>
                  <a:lnTo>
                    <a:pt x="0" y="16008"/>
                  </a:lnTo>
                  <a:cubicBezTo>
                    <a:pt x="0" y="17715"/>
                    <a:pt x="0" y="18742"/>
                    <a:pt x="203" y="19425"/>
                  </a:cubicBezTo>
                  <a:cubicBezTo>
                    <a:pt x="459" y="20409"/>
                    <a:pt x="1012" y="21181"/>
                    <a:pt x="1714" y="21539"/>
                  </a:cubicBezTo>
                  <a:cubicBezTo>
                    <a:pt x="1759" y="21565"/>
                    <a:pt x="1817" y="21578"/>
                    <a:pt x="1866" y="21600"/>
                  </a:cubicBezTo>
                  <a:lnTo>
                    <a:pt x="19734" y="21600"/>
                  </a:lnTo>
                  <a:cubicBezTo>
                    <a:pt x="19783" y="21578"/>
                    <a:pt x="19841" y="21565"/>
                    <a:pt x="19886" y="21539"/>
                  </a:cubicBezTo>
                  <a:cubicBezTo>
                    <a:pt x="20588" y="21181"/>
                    <a:pt x="21141" y="20409"/>
                    <a:pt x="21397" y="19425"/>
                  </a:cubicBezTo>
                  <a:cubicBezTo>
                    <a:pt x="21600" y="18742"/>
                    <a:pt x="21600" y="17715"/>
                    <a:pt x="21600" y="16008"/>
                  </a:cubicBezTo>
                  <a:lnTo>
                    <a:pt x="21600" y="5816"/>
                  </a:lnTo>
                  <a:cubicBezTo>
                    <a:pt x="21600" y="4109"/>
                    <a:pt x="21600" y="3086"/>
                    <a:pt x="21397" y="2403"/>
                  </a:cubicBezTo>
                  <a:cubicBezTo>
                    <a:pt x="21141" y="1419"/>
                    <a:pt x="20588" y="643"/>
                    <a:pt x="19886" y="285"/>
                  </a:cubicBezTo>
                  <a:cubicBezTo>
                    <a:pt x="19399" y="0"/>
                    <a:pt x="18669" y="0"/>
                    <a:pt x="17452" y="0"/>
                  </a:cubicBezTo>
                  <a:lnTo>
                    <a:pt x="4148" y="0"/>
                  </a:lnTo>
                  <a:close/>
                </a:path>
              </a:pathLst>
            </a:custGeom>
            <a:ln w="25400" cap="flat">
              <a:solidFill>
                <a:srgbClr val="0D2F4F"/>
              </a:solidFill>
              <a:prstDash val="solid"/>
              <a:miter lim="400000"/>
            </a:ln>
            <a:effectLst/>
          </p:spPr>
        </p:pic>
        <p:sp>
          <p:nvSpPr>
            <p:cNvPr id="306" name="Burgerlijke Staat"/>
            <p:cNvSpPr txBox="1"/>
            <p:nvPr/>
          </p:nvSpPr>
          <p:spPr>
            <a:xfrm>
              <a:off x="456702" y="2655282"/>
              <a:ext cx="2999847" cy="68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BURGERLIJKE</a:t>
              </a:r>
              <a:b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STAAT</a:t>
              </a:r>
            </a:p>
          </p:txBody>
        </p:sp>
      </p:grpSp>
      <p:grpSp>
        <p:nvGrpSpPr>
          <p:cNvPr id="311" name="Group"/>
          <p:cNvGrpSpPr/>
          <p:nvPr/>
        </p:nvGrpSpPr>
        <p:grpSpPr>
          <a:xfrm>
            <a:off x="4711934" y="6614972"/>
            <a:ext cx="3608784" cy="3567168"/>
            <a:chOff x="0" y="0"/>
            <a:chExt cx="3608783" cy="3567166"/>
          </a:xfrm>
        </p:grpSpPr>
        <p:sp>
          <p:nvSpPr>
            <p:cNvPr id="308" name="Rounded Rectangle"/>
            <p:cNvSpPr/>
            <p:nvPr/>
          </p:nvSpPr>
          <p:spPr>
            <a:xfrm>
              <a:off x="0" y="0"/>
              <a:ext cx="3608783" cy="3567166"/>
            </a:xfrm>
            <a:prstGeom prst="roundRect">
              <a:avLst>
                <a:gd name="adj" fmla="val 15175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09" name="2150701508-2.png" descr="2150701508-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1298" y="243109"/>
              <a:ext cx="3166270" cy="22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" y="0"/>
                  </a:moveTo>
                  <a:cubicBezTo>
                    <a:pt x="1861" y="29"/>
                    <a:pt x="1779" y="49"/>
                    <a:pt x="1714" y="87"/>
                  </a:cubicBezTo>
                  <a:cubicBezTo>
                    <a:pt x="1012" y="445"/>
                    <a:pt x="459" y="1220"/>
                    <a:pt x="203" y="2202"/>
                  </a:cubicBezTo>
                  <a:cubicBezTo>
                    <a:pt x="0" y="2884"/>
                    <a:pt x="0" y="3906"/>
                    <a:pt x="0" y="5610"/>
                  </a:cubicBezTo>
                  <a:lnTo>
                    <a:pt x="0" y="15789"/>
                  </a:lnTo>
                  <a:cubicBezTo>
                    <a:pt x="0" y="17493"/>
                    <a:pt x="0" y="18519"/>
                    <a:pt x="203" y="19200"/>
                  </a:cubicBezTo>
                  <a:cubicBezTo>
                    <a:pt x="459" y="20183"/>
                    <a:pt x="1012" y="20954"/>
                    <a:pt x="1714" y="21312"/>
                  </a:cubicBezTo>
                  <a:cubicBezTo>
                    <a:pt x="2201" y="21596"/>
                    <a:pt x="2931" y="21600"/>
                    <a:pt x="4148" y="21600"/>
                  </a:cubicBezTo>
                  <a:lnTo>
                    <a:pt x="17452" y="21600"/>
                  </a:lnTo>
                  <a:cubicBezTo>
                    <a:pt x="18669" y="21600"/>
                    <a:pt x="19399" y="21596"/>
                    <a:pt x="19886" y="21312"/>
                  </a:cubicBezTo>
                  <a:cubicBezTo>
                    <a:pt x="20588" y="20954"/>
                    <a:pt x="21141" y="20183"/>
                    <a:pt x="21397" y="19200"/>
                  </a:cubicBezTo>
                  <a:cubicBezTo>
                    <a:pt x="21600" y="18519"/>
                    <a:pt x="21600" y="17493"/>
                    <a:pt x="21600" y="15789"/>
                  </a:cubicBezTo>
                  <a:lnTo>
                    <a:pt x="21600" y="5610"/>
                  </a:lnTo>
                  <a:cubicBezTo>
                    <a:pt x="21600" y="3906"/>
                    <a:pt x="21600" y="2884"/>
                    <a:pt x="21397" y="2202"/>
                  </a:cubicBezTo>
                  <a:cubicBezTo>
                    <a:pt x="21141" y="1220"/>
                    <a:pt x="20588" y="445"/>
                    <a:pt x="19886" y="87"/>
                  </a:cubicBezTo>
                  <a:cubicBezTo>
                    <a:pt x="19821" y="49"/>
                    <a:pt x="19739" y="29"/>
                    <a:pt x="19664" y="0"/>
                  </a:cubicBezTo>
                  <a:lnTo>
                    <a:pt x="1936" y="0"/>
                  </a:lnTo>
                  <a:close/>
                </a:path>
              </a:pathLst>
            </a:custGeom>
            <a:ln w="25400" cap="flat">
              <a:solidFill>
                <a:srgbClr val="0D2F4F"/>
              </a:solidFill>
              <a:prstDash val="solid"/>
              <a:miter lim="400000"/>
            </a:ln>
            <a:effectLst/>
          </p:spPr>
        </p:pic>
        <p:sp>
          <p:nvSpPr>
            <p:cNvPr id="310" name="geslacht"/>
            <p:cNvSpPr txBox="1"/>
            <p:nvPr/>
          </p:nvSpPr>
          <p:spPr>
            <a:xfrm>
              <a:off x="316564" y="2805847"/>
              <a:ext cx="299984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GESLACHT</a:t>
              </a:r>
            </a:p>
          </p:txBody>
        </p:sp>
      </p:grpSp>
      <p:grpSp>
        <p:nvGrpSpPr>
          <p:cNvPr id="315" name="Group"/>
          <p:cNvGrpSpPr/>
          <p:nvPr/>
        </p:nvGrpSpPr>
        <p:grpSpPr>
          <a:xfrm>
            <a:off x="928151" y="8055270"/>
            <a:ext cx="3608783" cy="3567166"/>
            <a:chOff x="0" y="0"/>
            <a:chExt cx="3608782" cy="3567165"/>
          </a:xfrm>
        </p:grpSpPr>
        <p:sp>
          <p:nvSpPr>
            <p:cNvPr id="312" name="Rounded Rectangle"/>
            <p:cNvSpPr/>
            <p:nvPr/>
          </p:nvSpPr>
          <p:spPr>
            <a:xfrm>
              <a:off x="0" y="0"/>
              <a:ext cx="3608783" cy="3567166"/>
            </a:xfrm>
            <a:prstGeom prst="roundRect">
              <a:avLst>
                <a:gd name="adj" fmla="val 15175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13" name="2149404105.png" descr="2149404105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1298" y="222432"/>
              <a:ext cx="3166270" cy="228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0"/>
                  </a:moveTo>
                  <a:cubicBezTo>
                    <a:pt x="2931" y="0"/>
                    <a:pt x="2201" y="0"/>
                    <a:pt x="1714" y="282"/>
                  </a:cubicBezTo>
                  <a:cubicBezTo>
                    <a:pt x="1012" y="636"/>
                    <a:pt x="459" y="1404"/>
                    <a:pt x="203" y="2378"/>
                  </a:cubicBezTo>
                  <a:cubicBezTo>
                    <a:pt x="0" y="3054"/>
                    <a:pt x="0" y="4066"/>
                    <a:pt x="0" y="5755"/>
                  </a:cubicBezTo>
                  <a:lnTo>
                    <a:pt x="0" y="15841"/>
                  </a:lnTo>
                  <a:cubicBezTo>
                    <a:pt x="0" y="17530"/>
                    <a:pt x="0" y="18547"/>
                    <a:pt x="203" y="19222"/>
                  </a:cubicBezTo>
                  <a:cubicBezTo>
                    <a:pt x="459" y="20196"/>
                    <a:pt x="1012" y="20960"/>
                    <a:pt x="1714" y="21315"/>
                  </a:cubicBezTo>
                  <a:cubicBezTo>
                    <a:pt x="2201" y="21597"/>
                    <a:pt x="2931" y="21600"/>
                    <a:pt x="4148" y="21600"/>
                  </a:cubicBezTo>
                  <a:lnTo>
                    <a:pt x="17452" y="21600"/>
                  </a:lnTo>
                  <a:cubicBezTo>
                    <a:pt x="18669" y="21600"/>
                    <a:pt x="19399" y="21597"/>
                    <a:pt x="19886" y="21315"/>
                  </a:cubicBezTo>
                  <a:cubicBezTo>
                    <a:pt x="20588" y="20960"/>
                    <a:pt x="21141" y="20196"/>
                    <a:pt x="21397" y="19222"/>
                  </a:cubicBezTo>
                  <a:cubicBezTo>
                    <a:pt x="21600" y="18547"/>
                    <a:pt x="21600" y="17530"/>
                    <a:pt x="21600" y="15841"/>
                  </a:cubicBezTo>
                  <a:lnTo>
                    <a:pt x="21600" y="5755"/>
                  </a:lnTo>
                  <a:cubicBezTo>
                    <a:pt x="21600" y="4066"/>
                    <a:pt x="21600" y="3054"/>
                    <a:pt x="21397" y="2378"/>
                  </a:cubicBezTo>
                  <a:cubicBezTo>
                    <a:pt x="21141" y="1404"/>
                    <a:pt x="20588" y="636"/>
                    <a:pt x="19886" y="282"/>
                  </a:cubicBezTo>
                  <a:cubicBezTo>
                    <a:pt x="19399" y="0"/>
                    <a:pt x="18669" y="0"/>
                    <a:pt x="17452" y="0"/>
                  </a:cubicBezTo>
                  <a:lnTo>
                    <a:pt x="4148" y="0"/>
                  </a:lnTo>
                  <a:close/>
                </a:path>
              </a:pathLst>
            </a:custGeom>
            <a:ln w="25400" cap="flat">
              <a:solidFill>
                <a:srgbClr val="0D2F4F"/>
              </a:solidFill>
              <a:prstDash val="solid"/>
              <a:miter lim="400000"/>
            </a:ln>
            <a:effectLst/>
          </p:spPr>
        </p:pic>
        <p:sp>
          <p:nvSpPr>
            <p:cNvPr id="314" name="Handicap of  Chronische ziekte"/>
            <p:cNvSpPr txBox="1"/>
            <p:nvPr/>
          </p:nvSpPr>
          <p:spPr>
            <a:xfrm>
              <a:off x="304468" y="2655282"/>
              <a:ext cx="2999847" cy="68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HANDICAP OF </a:t>
              </a:r>
              <a:b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CHRONISCHE ZIEKTE</a:t>
              </a:r>
            </a:p>
          </p:txBody>
        </p:sp>
      </p:grpSp>
      <p:grpSp>
        <p:nvGrpSpPr>
          <p:cNvPr id="318" name="Group"/>
          <p:cNvGrpSpPr/>
          <p:nvPr/>
        </p:nvGrpSpPr>
        <p:grpSpPr>
          <a:xfrm>
            <a:off x="4711934" y="10381790"/>
            <a:ext cx="3608783" cy="1260865"/>
            <a:chOff x="0" y="0"/>
            <a:chExt cx="3608782" cy="1260864"/>
          </a:xfrm>
        </p:grpSpPr>
        <p:sp>
          <p:nvSpPr>
            <p:cNvPr id="316" name="Rounded Rectangle"/>
            <p:cNvSpPr/>
            <p:nvPr/>
          </p:nvSpPr>
          <p:spPr>
            <a:xfrm>
              <a:off x="0" y="0"/>
              <a:ext cx="3608783" cy="1260865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7" name="Politieke voorkeur"/>
            <p:cNvSpPr txBox="1"/>
            <p:nvPr/>
          </p:nvSpPr>
          <p:spPr>
            <a:xfrm>
              <a:off x="304468" y="290072"/>
              <a:ext cx="2999847" cy="68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POLITIEKE</a:t>
              </a:r>
              <a:b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VOORKEUR</a:t>
              </a:r>
            </a:p>
          </p:txBody>
        </p:sp>
      </p:grpSp>
      <p:grpSp>
        <p:nvGrpSpPr>
          <p:cNvPr id="321" name="Group"/>
          <p:cNvGrpSpPr/>
          <p:nvPr/>
        </p:nvGrpSpPr>
        <p:grpSpPr>
          <a:xfrm>
            <a:off x="8495717" y="6627924"/>
            <a:ext cx="3608783" cy="1260865"/>
            <a:chOff x="0" y="0"/>
            <a:chExt cx="3608782" cy="1260864"/>
          </a:xfrm>
        </p:grpSpPr>
        <p:sp>
          <p:nvSpPr>
            <p:cNvPr id="319" name="Rounded Rectangle"/>
            <p:cNvSpPr/>
            <p:nvPr/>
          </p:nvSpPr>
          <p:spPr>
            <a:xfrm>
              <a:off x="0" y="0"/>
              <a:ext cx="3608783" cy="1260865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0" name="Seksuele gerichtheid"/>
            <p:cNvSpPr txBox="1"/>
            <p:nvPr/>
          </p:nvSpPr>
          <p:spPr>
            <a:xfrm>
              <a:off x="304468" y="290072"/>
              <a:ext cx="2999847" cy="68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SEKSUELE</a:t>
              </a:r>
              <a:b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GERICHTHEID</a:t>
              </a:r>
            </a:p>
          </p:txBody>
        </p:sp>
      </p:grpSp>
      <p:grpSp>
        <p:nvGrpSpPr>
          <p:cNvPr id="324" name="Group"/>
          <p:cNvGrpSpPr/>
          <p:nvPr/>
        </p:nvGrpSpPr>
        <p:grpSpPr>
          <a:xfrm>
            <a:off x="16063283" y="6627924"/>
            <a:ext cx="3608784" cy="1260866"/>
            <a:chOff x="0" y="0"/>
            <a:chExt cx="3608783" cy="1260865"/>
          </a:xfrm>
        </p:grpSpPr>
        <p:sp>
          <p:nvSpPr>
            <p:cNvPr id="322" name="Rounded Rectangle"/>
            <p:cNvSpPr/>
            <p:nvPr/>
          </p:nvSpPr>
          <p:spPr>
            <a:xfrm>
              <a:off x="0" y="0"/>
              <a:ext cx="3608783" cy="1260865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3" name="Leeftijd"/>
            <p:cNvSpPr txBox="1"/>
            <p:nvPr/>
          </p:nvSpPr>
          <p:spPr>
            <a:xfrm>
              <a:off x="304468" y="440637"/>
              <a:ext cx="299984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LEEFTIJD</a:t>
              </a:r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12267404" y="10381790"/>
            <a:ext cx="3608784" cy="1260865"/>
            <a:chOff x="0" y="0"/>
            <a:chExt cx="3608782" cy="1260864"/>
          </a:xfrm>
        </p:grpSpPr>
        <p:sp>
          <p:nvSpPr>
            <p:cNvPr id="325" name="Rounded Rectangle"/>
            <p:cNvSpPr/>
            <p:nvPr/>
          </p:nvSpPr>
          <p:spPr>
            <a:xfrm>
              <a:off x="0" y="0"/>
              <a:ext cx="3608783" cy="1260865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6" name="Arbeidscontract/ -duur"/>
            <p:cNvSpPr txBox="1"/>
            <p:nvPr/>
          </p:nvSpPr>
          <p:spPr>
            <a:xfrm>
              <a:off x="304468" y="290072"/>
              <a:ext cx="2999847" cy="68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20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ARBEIDSCONTRACT/</a:t>
              </a:r>
              <a:b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-DUUR</a:t>
              </a:r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28" name="Image" descr="Image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logo_cnv.png" descr="logo_cnv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332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7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9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40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1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2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43" name="En wat is het nog meer?"/>
          <p:cNvSpPr txBox="1"/>
          <p:nvPr/>
        </p:nvSpPr>
        <p:spPr>
          <a:xfrm>
            <a:off x="4323397" y="1588041"/>
            <a:ext cx="15258985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 WAT IS HET NOG MEER?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Handschoen.png" descr="Handscho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866" y="1891465"/>
            <a:ext cx="13951911" cy="1397398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ounded Rectangle"/>
          <p:cNvSpPr/>
          <p:nvPr/>
        </p:nvSpPr>
        <p:spPr>
          <a:xfrm>
            <a:off x="2891296" y="5109013"/>
            <a:ext cx="8556562" cy="2789891"/>
          </a:xfrm>
          <a:prstGeom prst="roundRect">
            <a:avLst>
              <a:gd name="adj" fmla="val 23158"/>
            </a:avLst>
          </a:prstGeom>
          <a:ln w="25400">
            <a:solidFill>
              <a:srgbClr val="EEB47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" name="Ervaren VS feitelijke discriminatie"/>
          <p:cNvSpPr txBox="1"/>
          <p:nvPr/>
        </p:nvSpPr>
        <p:spPr>
          <a:xfrm>
            <a:off x="3729555" y="5845258"/>
            <a:ext cx="6880043" cy="140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4700" b="1" dirty="0">
                <a:latin typeface="Segoe UI" panose="020B0502040204020203" pitchFamily="34" charset="0"/>
                <a:cs typeface="Segoe UI" panose="020B0502040204020203" pitchFamily="34" charset="0"/>
              </a:rPr>
              <a:t>ERVAREN VS FEITELIJKE DISCRIMINATIE</a:t>
            </a:r>
          </a:p>
        </p:txBody>
      </p:sp>
      <p:sp>
        <p:nvSpPr>
          <p:cNvPr id="348" name="Rounded Rectangle"/>
          <p:cNvSpPr/>
          <p:nvPr/>
        </p:nvSpPr>
        <p:spPr>
          <a:xfrm>
            <a:off x="2891296" y="8272827"/>
            <a:ext cx="8556562" cy="2789890"/>
          </a:xfrm>
          <a:prstGeom prst="roundRect">
            <a:avLst>
              <a:gd name="adj" fmla="val 23158"/>
            </a:avLst>
          </a:prstGeom>
          <a:ln w="25400">
            <a:solidFill>
              <a:srgbClr val="EEB47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9" name="Andere discriminatiegronden"/>
          <p:cNvSpPr txBox="1"/>
          <p:nvPr/>
        </p:nvSpPr>
        <p:spPr>
          <a:xfrm>
            <a:off x="3148236" y="8921985"/>
            <a:ext cx="8038364" cy="140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4700" b="1" dirty="0">
                <a:latin typeface="Segoe UI" panose="020B0502040204020203" pitchFamily="34" charset="0"/>
                <a:cs typeface="Segoe UI" panose="020B0502040204020203" pitchFamily="34" charset="0"/>
              </a:rPr>
              <a:t>ANDERE DISCRIMINATIEGRONDEN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50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logo_cnv.png" descr="logo_cnv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35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9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6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65" name="Begrippenlijst"/>
          <p:cNvSpPr txBox="1"/>
          <p:nvPr/>
        </p:nvSpPr>
        <p:spPr>
          <a:xfrm>
            <a:off x="7867459" y="1588041"/>
            <a:ext cx="9133911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BEGRIPPENLIJST</a:t>
            </a: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Group"/>
          <p:cNvGrpSpPr/>
          <p:nvPr/>
        </p:nvGrpSpPr>
        <p:grpSpPr>
          <a:xfrm>
            <a:off x="3282976" y="5676865"/>
            <a:ext cx="17818047" cy="4945000"/>
            <a:chOff x="0" y="0"/>
            <a:chExt cx="17818045" cy="4944999"/>
          </a:xfrm>
        </p:grpSpPr>
        <p:sp>
          <p:nvSpPr>
            <p:cNvPr id="367" name="Rounded Rectangle"/>
            <p:cNvSpPr/>
            <p:nvPr/>
          </p:nvSpPr>
          <p:spPr>
            <a:xfrm>
              <a:off x="0" y="0"/>
              <a:ext cx="4213827" cy="1472259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8" name="Impliciete discriminatie"/>
            <p:cNvSpPr txBox="1"/>
            <p:nvPr/>
          </p:nvSpPr>
          <p:spPr>
            <a:xfrm>
              <a:off x="355514" y="254178"/>
              <a:ext cx="3502797" cy="963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IMPLICIETE DISCRIMINATIE</a:t>
              </a:r>
            </a:p>
          </p:txBody>
        </p:sp>
        <p:sp>
          <p:nvSpPr>
            <p:cNvPr id="369" name="Rounded Rectangle"/>
            <p:cNvSpPr/>
            <p:nvPr/>
          </p:nvSpPr>
          <p:spPr>
            <a:xfrm>
              <a:off x="4534739" y="0"/>
              <a:ext cx="4213827" cy="1472259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0" name="Expliciete discriminatie"/>
            <p:cNvSpPr txBox="1"/>
            <p:nvPr/>
          </p:nvSpPr>
          <p:spPr>
            <a:xfrm>
              <a:off x="4890254" y="254178"/>
              <a:ext cx="3502797" cy="963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EXPLICIETE DISCRIMINATIE</a:t>
              </a:r>
            </a:p>
          </p:txBody>
        </p:sp>
        <p:sp>
          <p:nvSpPr>
            <p:cNvPr id="371" name="Rounded Rectangle"/>
            <p:cNvSpPr/>
            <p:nvPr/>
          </p:nvSpPr>
          <p:spPr>
            <a:xfrm>
              <a:off x="9069479" y="0"/>
              <a:ext cx="4213827" cy="1472259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2" name="Stereotypen"/>
            <p:cNvSpPr txBox="1"/>
            <p:nvPr/>
          </p:nvSpPr>
          <p:spPr>
            <a:xfrm>
              <a:off x="9424994" y="454373"/>
              <a:ext cx="3502797" cy="56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STEREOTYPEN</a:t>
              </a:r>
            </a:p>
          </p:txBody>
        </p:sp>
        <p:sp>
          <p:nvSpPr>
            <p:cNvPr id="373" name="Rounded Rectangle"/>
            <p:cNvSpPr/>
            <p:nvPr/>
          </p:nvSpPr>
          <p:spPr>
            <a:xfrm>
              <a:off x="13604219" y="0"/>
              <a:ext cx="4213827" cy="1472259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Vooroordelen"/>
            <p:cNvSpPr txBox="1"/>
            <p:nvPr/>
          </p:nvSpPr>
          <p:spPr>
            <a:xfrm>
              <a:off x="13959733" y="454373"/>
              <a:ext cx="3502797" cy="56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VOOROORDELEN</a:t>
              </a:r>
            </a:p>
          </p:txBody>
        </p:sp>
        <p:sp>
          <p:nvSpPr>
            <p:cNvPr id="375" name="Rounded Rectangle"/>
            <p:cNvSpPr/>
            <p:nvPr/>
          </p:nvSpPr>
          <p:spPr>
            <a:xfrm>
              <a:off x="6682774" y="3472740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6" name="Inter-sectionaliteit"/>
            <p:cNvSpPr txBox="1"/>
            <p:nvPr/>
          </p:nvSpPr>
          <p:spPr>
            <a:xfrm>
              <a:off x="7038289" y="3726918"/>
              <a:ext cx="3502797" cy="963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INTERSECTIONALITEIT</a:t>
              </a:r>
            </a:p>
          </p:txBody>
        </p:sp>
        <p:sp>
          <p:nvSpPr>
            <p:cNvPr id="377" name="Rounded Rectangle"/>
            <p:cNvSpPr/>
            <p:nvPr/>
          </p:nvSpPr>
          <p:spPr>
            <a:xfrm>
              <a:off x="0" y="1736369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Microagressie"/>
            <p:cNvSpPr txBox="1"/>
            <p:nvPr/>
          </p:nvSpPr>
          <p:spPr>
            <a:xfrm>
              <a:off x="355514" y="2190743"/>
              <a:ext cx="3502797" cy="56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MICROAGRESSIE</a:t>
              </a:r>
            </a:p>
          </p:txBody>
        </p:sp>
        <p:sp>
          <p:nvSpPr>
            <p:cNvPr id="379" name="Rounded Rectangle"/>
            <p:cNvSpPr/>
            <p:nvPr/>
          </p:nvSpPr>
          <p:spPr>
            <a:xfrm>
              <a:off x="4534739" y="1736369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0" name="Omstander"/>
            <p:cNvSpPr txBox="1"/>
            <p:nvPr/>
          </p:nvSpPr>
          <p:spPr>
            <a:xfrm>
              <a:off x="4890254" y="2190743"/>
              <a:ext cx="3502797" cy="56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OMSTANDER</a:t>
              </a:r>
            </a:p>
          </p:txBody>
        </p:sp>
        <p:sp>
          <p:nvSpPr>
            <p:cNvPr id="381" name="Rounded Rectangle"/>
            <p:cNvSpPr/>
            <p:nvPr/>
          </p:nvSpPr>
          <p:spPr>
            <a:xfrm>
              <a:off x="9069479" y="1736369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2" name="Stagemisbruik"/>
            <p:cNvSpPr txBox="1"/>
            <p:nvPr/>
          </p:nvSpPr>
          <p:spPr>
            <a:xfrm>
              <a:off x="9424994" y="2190743"/>
              <a:ext cx="3502797" cy="56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STAGEMISBRUIK</a:t>
              </a:r>
            </a:p>
          </p:txBody>
        </p:sp>
        <p:sp>
          <p:nvSpPr>
            <p:cNvPr id="383" name="Rounded Rectangle"/>
            <p:cNvSpPr/>
            <p:nvPr/>
          </p:nvSpPr>
          <p:spPr>
            <a:xfrm>
              <a:off x="13604219" y="1736369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4" name="Geen eerlijke vergoeding"/>
            <p:cNvSpPr txBox="1"/>
            <p:nvPr/>
          </p:nvSpPr>
          <p:spPr>
            <a:xfrm>
              <a:off x="13959733" y="1990548"/>
              <a:ext cx="3502797" cy="963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GEEN EERLIJKE VERGOEDING</a:t>
              </a:r>
            </a:p>
          </p:txBody>
        </p:sp>
        <p:sp>
          <p:nvSpPr>
            <p:cNvPr id="385" name="Rounded Rectangle"/>
            <p:cNvSpPr/>
            <p:nvPr/>
          </p:nvSpPr>
          <p:spPr>
            <a:xfrm>
              <a:off x="11217514" y="3472740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6" name="Overmatige werkdruk"/>
            <p:cNvSpPr txBox="1"/>
            <p:nvPr/>
          </p:nvSpPr>
          <p:spPr>
            <a:xfrm>
              <a:off x="11573029" y="3726918"/>
              <a:ext cx="3502797" cy="963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OVERMATIGE WERKDRUK</a:t>
              </a:r>
            </a:p>
          </p:txBody>
        </p:sp>
        <p:sp>
          <p:nvSpPr>
            <p:cNvPr id="387" name="Rounded Rectangle"/>
            <p:cNvSpPr/>
            <p:nvPr/>
          </p:nvSpPr>
          <p:spPr>
            <a:xfrm>
              <a:off x="2148034" y="3472740"/>
              <a:ext cx="4213827" cy="1472260"/>
            </a:xfrm>
            <a:prstGeom prst="roundRect">
              <a:avLst>
                <a:gd name="adj" fmla="val 29218"/>
              </a:avLst>
            </a:prstGeom>
            <a:solidFill>
              <a:srgbClr val="EEB47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8" name="Ongepaste behandeling"/>
            <p:cNvSpPr txBox="1"/>
            <p:nvPr/>
          </p:nvSpPr>
          <p:spPr>
            <a:xfrm>
              <a:off x="2503549" y="3726918"/>
              <a:ext cx="3502797" cy="963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500">
                  <a:solidFill>
                    <a:srgbClr val="0D2F4F"/>
                  </a:solidFill>
                  <a:latin typeface="Lovelo-Black"/>
                  <a:ea typeface="Lovelo-Black"/>
                  <a:cs typeface="Lovelo-Black"/>
                  <a:sym typeface="Lovelo Black"/>
                </a:defRPr>
              </a:lvl1pPr>
            </a:lstStyle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ONGEPASTE BEHANDELING</a:t>
              </a:r>
            </a:p>
          </p:txBody>
        </p:sp>
      </p:grpSp>
      <p:grpSp>
        <p:nvGrpSpPr>
          <p:cNvPr id="392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logo_cnv.png" descr="logo_cnv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39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Rectangle"/>
          <p:cNvSpPr/>
          <p:nvPr/>
        </p:nvSpPr>
        <p:spPr>
          <a:xfrm>
            <a:off x="0" y="-368300"/>
            <a:ext cx="24384000" cy="4956860"/>
          </a:xfrm>
          <a:prstGeom prst="rect">
            <a:avLst/>
          </a:prstGeom>
          <a:solidFill>
            <a:srgbClr val="EEB47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40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405" name="Wanneer en hoe komt  het voor?"/>
          <p:cNvSpPr txBox="1"/>
          <p:nvPr/>
        </p:nvSpPr>
        <p:spPr>
          <a:xfrm>
            <a:off x="4961655" y="1548795"/>
            <a:ext cx="14460690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WANNEER EN HOE KOMT 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HET VOOR?</a:t>
            </a:r>
          </a:p>
        </p:txBody>
      </p:sp>
      <p:pic>
        <p:nvPicPr>
          <p:cNvPr id="406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569" y="385619"/>
            <a:ext cx="3105638" cy="145771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Rounded Rectangle"/>
          <p:cNvSpPr/>
          <p:nvPr/>
        </p:nvSpPr>
        <p:spPr>
          <a:xfrm>
            <a:off x="3358498" y="5925537"/>
            <a:ext cx="8556562" cy="2789891"/>
          </a:xfrm>
          <a:prstGeom prst="roundRect">
            <a:avLst>
              <a:gd name="adj" fmla="val 23158"/>
            </a:avLst>
          </a:prstGeom>
          <a:ln w="25400">
            <a:solidFill>
              <a:srgbClr val="EEB47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8" name="Tijdens het zoeken naar een stage"/>
          <p:cNvSpPr txBox="1"/>
          <p:nvPr/>
        </p:nvSpPr>
        <p:spPr>
          <a:xfrm>
            <a:off x="4196757" y="6576689"/>
            <a:ext cx="688004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TIJDENS HET ZOEKEN NAAR EEN STAGE</a:t>
            </a:r>
          </a:p>
        </p:txBody>
      </p:sp>
      <p:sp>
        <p:nvSpPr>
          <p:cNvPr id="409" name="Rounded Rectangle"/>
          <p:cNvSpPr/>
          <p:nvPr/>
        </p:nvSpPr>
        <p:spPr>
          <a:xfrm>
            <a:off x="3358498" y="9089352"/>
            <a:ext cx="8556562" cy="2789890"/>
          </a:xfrm>
          <a:prstGeom prst="roundRect">
            <a:avLst>
              <a:gd name="adj" fmla="val 23158"/>
            </a:avLst>
          </a:prstGeom>
          <a:ln w="25400">
            <a:solidFill>
              <a:srgbClr val="EEB47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0" name="Tijdens de stage"/>
          <p:cNvSpPr txBox="1"/>
          <p:nvPr/>
        </p:nvSpPr>
        <p:spPr>
          <a:xfrm>
            <a:off x="3876697" y="10086752"/>
            <a:ext cx="752016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000">
                <a:solidFill>
                  <a:srgbClr val="EEB472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TIJDENS DE STAGE</a:t>
            </a:r>
          </a:p>
        </p:txBody>
      </p:sp>
      <p:pic>
        <p:nvPicPr>
          <p:cNvPr id="411" name="Untitled_Artwork.png" descr="Untitled_Artwor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9646" y="2709567"/>
            <a:ext cx="10879595" cy="108795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412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3" name="logo_cnv.png" descr="logo_cnv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26017736-63d4-43de-8eb9-230fd54cd2af}" enabled="1" method="Standard" siteId="{6c495b81-596f-4316-a196-2ef49f9109c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168</Words>
  <Application>Microsoft Office PowerPoint</Application>
  <PresentationFormat>Aangepast</PresentationFormat>
  <Paragraphs>47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Helvetica Neue</vt:lpstr>
      <vt:lpstr>Helvetica Neue Medium</vt:lpstr>
      <vt:lpstr>Segoe UI</vt:lpstr>
      <vt:lpstr>21_BasicWhite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Naomi Adedeji</cp:lastModifiedBy>
  <cp:revision>8</cp:revision>
  <dcterms:modified xsi:type="dcterms:W3CDTF">2025-03-13T09:37:27Z</dcterms:modified>
</cp:coreProperties>
</file>