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Arimo Bold" panose="020B0604020202020204" charset="0"/>
      <p:regular r:id="rId7"/>
    </p:embeddedFont>
    <p:embeddedFont>
      <p:font typeface="Lato" panose="020F0502020204030203" pitchFamily="34" charset="0"/>
      <p:regular r:id="rId8"/>
      <p:bold r:id="rId9"/>
      <p:italic r:id="rId10"/>
      <p:boldItalic r:id="rId11"/>
    </p:embeddedFont>
    <p:embeddedFont>
      <p:font typeface="Lato Bold" panose="020F0802020204030203" pitchFamily="34" charset="0"/>
      <p:regular r:id="rId12"/>
      <p:bold r:id="rId13"/>
    </p:embeddedFont>
    <p:embeddedFont>
      <p:font typeface="Lovelo" panose="020B0604020202020204" charset="0"/>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4" d="100"/>
          <a:sy n="54" d="100"/>
        </p:scale>
        <p:origin x="754" y="-4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71103" y="9919377"/>
            <a:ext cx="3385975" cy="3385975"/>
          </a:xfrm>
          <a:custGeom>
            <a:avLst/>
            <a:gdLst/>
            <a:ahLst/>
            <a:cxnLst/>
            <a:rect l="l" t="t" r="r" b="b"/>
            <a:pathLst>
              <a:path w="3385975" h="3385975">
                <a:moveTo>
                  <a:pt x="0" y="0"/>
                </a:moveTo>
                <a:lnTo>
                  <a:pt x="3385975" y="0"/>
                </a:lnTo>
                <a:lnTo>
                  <a:pt x="3385975" y="3385974"/>
                </a:lnTo>
                <a:lnTo>
                  <a:pt x="0" y="3385974"/>
                </a:lnTo>
                <a:lnTo>
                  <a:pt x="0" y="0"/>
                </a:lnTo>
                <a:close/>
              </a:path>
            </a:pathLst>
          </a:custGeom>
          <a:blipFill>
            <a:blip r:embed="rId2"/>
            <a:stretch>
              <a:fillRect/>
            </a:stretch>
          </a:blipFill>
        </p:spPr>
        <p:txBody>
          <a:bodyPr/>
          <a:lstStyle/>
          <a:p>
            <a:endParaRPr lang="nl-NL"/>
          </a:p>
        </p:txBody>
      </p:sp>
      <p:sp>
        <p:nvSpPr>
          <p:cNvPr id="3" name="Freeform 3"/>
          <p:cNvSpPr/>
          <p:nvPr/>
        </p:nvSpPr>
        <p:spPr>
          <a:xfrm>
            <a:off x="3319652" y="8635645"/>
            <a:ext cx="2976719" cy="2976719"/>
          </a:xfrm>
          <a:custGeom>
            <a:avLst/>
            <a:gdLst/>
            <a:ahLst/>
            <a:cxnLst/>
            <a:rect l="l" t="t" r="r" b="b"/>
            <a:pathLst>
              <a:path w="2976719" h="2976719">
                <a:moveTo>
                  <a:pt x="0" y="0"/>
                </a:moveTo>
                <a:lnTo>
                  <a:pt x="2976719" y="0"/>
                </a:lnTo>
                <a:lnTo>
                  <a:pt x="2976719" y="2976719"/>
                </a:lnTo>
                <a:lnTo>
                  <a:pt x="0" y="2976719"/>
                </a:lnTo>
                <a:lnTo>
                  <a:pt x="0" y="0"/>
                </a:lnTo>
                <a:close/>
              </a:path>
            </a:pathLst>
          </a:custGeom>
          <a:blipFill>
            <a:blip r:embed="rId3"/>
            <a:stretch>
              <a:fillRect/>
            </a:stretch>
          </a:blipFill>
        </p:spPr>
        <p:txBody>
          <a:bodyPr/>
          <a:lstStyle/>
          <a:p>
            <a:endParaRPr lang="nl-NL"/>
          </a:p>
        </p:txBody>
      </p:sp>
      <p:sp>
        <p:nvSpPr>
          <p:cNvPr id="4" name="Freeform 4"/>
          <p:cNvSpPr/>
          <p:nvPr/>
        </p:nvSpPr>
        <p:spPr>
          <a:xfrm>
            <a:off x="7773429" y="9919377"/>
            <a:ext cx="3385975" cy="3385975"/>
          </a:xfrm>
          <a:custGeom>
            <a:avLst/>
            <a:gdLst/>
            <a:ahLst/>
            <a:cxnLst/>
            <a:rect l="l" t="t" r="r" b="b"/>
            <a:pathLst>
              <a:path w="3385975" h="3385975">
                <a:moveTo>
                  <a:pt x="0" y="0"/>
                </a:moveTo>
                <a:lnTo>
                  <a:pt x="3385975" y="0"/>
                </a:lnTo>
                <a:lnTo>
                  <a:pt x="3385975" y="3385974"/>
                </a:lnTo>
                <a:lnTo>
                  <a:pt x="0" y="3385974"/>
                </a:lnTo>
                <a:lnTo>
                  <a:pt x="0" y="0"/>
                </a:lnTo>
                <a:close/>
              </a:path>
            </a:pathLst>
          </a:custGeom>
          <a:blipFill>
            <a:blip r:embed="rId2"/>
            <a:stretch>
              <a:fillRect/>
            </a:stretch>
          </a:blipFill>
        </p:spPr>
        <p:txBody>
          <a:bodyPr/>
          <a:lstStyle/>
          <a:p>
            <a:endParaRPr lang="nl-NL"/>
          </a:p>
        </p:txBody>
      </p:sp>
      <p:sp>
        <p:nvSpPr>
          <p:cNvPr id="5" name="Freeform 5"/>
          <p:cNvSpPr/>
          <p:nvPr/>
        </p:nvSpPr>
        <p:spPr>
          <a:xfrm>
            <a:off x="10721978" y="8635645"/>
            <a:ext cx="2976719" cy="2976719"/>
          </a:xfrm>
          <a:custGeom>
            <a:avLst/>
            <a:gdLst/>
            <a:ahLst/>
            <a:cxnLst/>
            <a:rect l="l" t="t" r="r" b="b"/>
            <a:pathLst>
              <a:path w="2976719" h="2976719">
                <a:moveTo>
                  <a:pt x="0" y="0"/>
                </a:moveTo>
                <a:lnTo>
                  <a:pt x="2976719" y="0"/>
                </a:lnTo>
                <a:lnTo>
                  <a:pt x="2976719" y="2976719"/>
                </a:lnTo>
                <a:lnTo>
                  <a:pt x="0" y="2976719"/>
                </a:lnTo>
                <a:lnTo>
                  <a:pt x="0" y="0"/>
                </a:lnTo>
                <a:close/>
              </a:path>
            </a:pathLst>
          </a:custGeom>
          <a:blipFill>
            <a:blip r:embed="rId3"/>
            <a:stretch>
              <a:fillRect/>
            </a:stretch>
          </a:blipFill>
        </p:spPr>
        <p:txBody>
          <a:bodyPr/>
          <a:lstStyle/>
          <a:p>
            <a:endParaRPr lang="nl-NL"/>
          </a:p>
        </p:txBody>
      </p:sp>
      <p:sp>
        <p:nvSpPr>
          <p:cNvPr id="6" name="Freeform 6"/>
          <p:cNvSpPr/>
          <p:nvPr/>
        </p:nvSpPr>
        <p:spPr>
          <a:xfrm>
            <a:off x="15497804" y="9919377"/>
            <a:ext cx="3385975" cy="3385975"/>
          </a:xfrm>
          <a:custGeom>
            <a:avLst/>
            <a:gdLst/>
            <a:ahLst/>
            <a:cxnLst/>
            <a:rect l="l" t="t" r="r" b="b"/>
            <a:pathLst>
              <a:path w="3385975" h="3385975">
                <a:moveTo>
                  <a:pt x="0" y="0"/>
                </a:moveTo>
                <a:lnTo>
                  <a:pt x="3385975" y="0"/>
                </a:lnTo>
                <a:lnTo>
                  <a:pt x="3385975" y="3385974"/>
                </a:lnTo>
                <a:lnTo>
                  <a:pt x="0" y="3385974"/>
                </a:lnTo>
                <a:lnTo>
                  <a:pt x="0" y="0"/>
                </a:lnTo>
                <a:close/>
              </a:path>
            </a:pathLst>
          </a:custGeom>
          <a:blipFill>
            <a:blip r:embed="rId2"/>
            <a:stretch>
              <a:fillRect/>
            </a:stretch>
          </a:blipFill>
        </p:spPr>
        <p:txBody>
          <a:bodyPr/>
          <a:lstStyle/>
          <a:p>
            <a:endParaRPr lang="nl-NL"/>
          </a:p>
        </p:txBody>
      </p:sp>
      <p:grpSp>
        <p:nvGrpSpPr>
          <p:cNvPr id="7" name="Group 7"/>
          <p:cNvGrpSpPr/>
          <p:nvPr/>
        </p:nvGrpSpPr>
        <p:grpSpPr>
          <a:xfrm>
            <a:off x="0" y="0"/>
            <a:ext cx="18288000" cy="8548037"/>
            <a:chOff x="0" y="0"/>
            <a:chExt cx="4816593" cy="2251335"/>
          </a:xfrm>
        </p:grpSpPr>
        <p:sp>
          <p:nvSpPr>
            <p:cNvPr id="8" name="Freeform 8"/>
            <p:cNvSpPr/>
            <p:nvPr/>
          </p:nvSpPr>
          <p:spPr>
            <a:xfrm>
              <a:off x="0" y="0"/>
              <a:ext cx="4816592" cy="2251335"/>
            </a:xfrm>
            <a:custGeom>
              <a:avLst/>
              <a:gdLst/>
              <a:ahLst/>
              <a:cxnLst/>
              <a:rect l="l" t="t" r="r" b="b"/>
              <a:pathLst>
                <a:path w="4816592" h="2251335">
                  <a:moveTo>
                    <a:pt x="0" y="0"/>
                  </a:moveTo>
                  <a:lnTo>
                    <a:pt x="4816592" y="0"/>
                  </a:lnTo>
                  <a:lnTo>
                    <a:pt x="4816592" y="2251335"/>
                  </a:lnTo>
                  <a:lnTo>
                    <a:pt x="0" y="2251335"/>
                  </a:lnTo>
                  <a:close/>
                </a:path>
              </a:pathLst>
            </a:custGeom>
            <a:solidFill>
              <a:srgbClr val="FF9E18"/>
            </a:solidFill>
          </p:spPr>
          <p:txBody>
            <a:bodyPr/>
            <a:lstStyle/>
            <a:p>
              <a:endParaRPr lang="nl-NL"/>
            </a:p>
          </p:txBody>
        </p:sp>
        <p:sp>
          <p:nvSpPr>
            <p:cNvPr id="9" name="TextBox 9"/>
            <p:cNvSpPr txBox="1"/>
            <p:nvPr/>
          </p:nvSpPr>
          <p:spPr>
            <a:xfrm>
              <a:off x="0" y="-38100"/>
              <a:ext cx="4816593" cy="2289435"/>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0" y="8474575"/>
            <a:ext cx="18288000" cy="1812425"/>
            <a:chOff x="0" y="0"/>
            <a:chExt cx="4816593" cy="477346"/>
          </a:xfrm>
        </p:grpSpPr>
        <p:sp>
          <p:nvSpPr>
            <p:cNvPr id="11" name="Freeform 11"/>
            <p:cNvSpPr/>
            <p:nvPr/>
          </p:nvSpPr>
          <p:spPr>
            <a:xfrm>
              <a:off x="0" y="0"/>
              <a:ext cx="4816592" cy="477346"/>
            </a:xfrm>
            <a:custGeom>
              <a:avLst/>
              <a:gdLst/>
              <a:ahLst/>
              <a:cxnLst/>
              <a:rect l="l" t="t" r="r" b="b"/>
              <a:pathLst>
                <a:path w="4816592" h="477346">
                  <a:moveTo>
                    <a:pt x="0" y="0"/>
                  </a:moveTo>
                  <a:lnTo>
                    <a:pt x="4816592" y="0"/>
                  </a:lnTo>
                  <a:lnTo>
                    <a:pt x="4816592" y="477346"/>
                  </a:lnTo>
                  <a:lnTo>
                    <a:pt x="0" y="477346"/>
                  </a:lnTo>
                  <a:close/>
                </a:path>
              </a:pathLst>
            </a:custGeom>
            <a:solidFill>
              <a:srgbClr val="FFFFFF"/>
            </a:solidFill>
          </p:spPr>
          <p:txBody>
            <a:bodyPr/>
            <a:lstStyle/>
            <a:p>
              <a:endParaRPr lang="nl-NL"/>
            </a:p>
          </p:txBody>
        </p:sp>
        <p:sp>
          <p:nvSpPr>
            <p:cNvPr id="12" name="TextBox 12"/>
            <p:cNvSpPr txBox="1"/>
            <p:nvPr/>
          </p:nvSpPr>
          <p:spPr>
            <a:xfrm>
              <a:off x="0" y="-38100"/>
              <a:ext cx="4816593" cy="515446"/>
            </a:xfrm>
            <a:prstGeom prst="rect">
              <a:avLst/>
            </a:prstGeom>
          </p:spPr>
          <p:txBody>
            <a:bodyPr lIns="50800" tIns="50800" rIns="50800" bIns="50800" rtlCol="0" anchor="ctr"/>
            <a:lstStyle/>
            <a:p>
              <a:pPr algn="ctr">
                <a:lnSpc>
                  <a:spcPts val="2659"/>
                </a:lnSpc>
              </a:pPr>
              <a:endParaRPr/>
            </a:p>
          </p:txBody>
        </p:sp>
      </p:grpSp>
      <p:sp>
        <p:nvSpPr>
          <p:cNvPr id="13" name="Freeform 13"/>
          <p:cNvSpPr/>
          <p:nvPr/>
        </p:nvSpPr>
        <p:spPr>
          <a:xfrm>
            <a:off x="15448648" y="8678242"/>
            <a:ext cx="2573991" cy="1374940"/>
          </a:xfrm>
          <a:custGeom>
            <a:avLst/>
            <a:gdLst/>
            <a:ahLst/>
            <a:cxnLst/>
            <a:rect l="l" t="t" r="r" b="b"/>
            <a:pathLst>
              <a:path w="2573991" h="1374940">
                <a:moveTo>
                  <a:pt x="0" y="0"/>
                </a:moveTo>
                <a:lnTo>
                  <a:pt x="2573991" y="0"/>
                </a:lnTo>
                <a:lnTo>
                  <a:pt x="2573991" y="1374940"/>
                </a:lnTo>
                <a:lnTo>
                  <a:pt x="0" y="1374940"/>
                </a:lnTo>
                <a:lnTo>
                  <a:pt x="0" y="0"/>
                </a:lnTo>
                <a:close/>
              </a:path>
            </a:pathLst>
          </a:custGeom>
          <a:blipFill>
            <a:blip r:embed="rId4"/>
            <a:stretch>
              <a:fillRect/>
            </a:stretch>
          </a:blipFill>
        </p:spPr>
        <p:txBody>
          <a:bodyPr/>
          <a:lstStyle/>
          <a:p>
            <a:endParaRPr lang="nl-NL"/>
          </a:p>
        </p:txBody>
      </p:sp>
      <p:sp>
        <p:nvSpPr>
          <p:cNvPr id="14" name="Freeform 14"/>
          <p:cNvSpPr/>
          <p:nvPr/>
        </p:nvSpPr>
        <p:spPr>
          <a:xfrm>
            <a:off x="6354520" y="4929656"/>
            <a:ext cx="5578960" cy="849301"/>
          </a:xfrm>
          <a:custGeom>
            <a:avLst/>
            <a:gdLst/>
            <a:ahLst/>
            <a:cxnLst/>
            <a:rect l="l" t="t" r="r" b="b"/>
            <a:pathLst>
              <a:path w="5578960" h="849301">
                <a:moveTo>
                  <a:pt x="0" y="0"/>
                </a:moveTo>
                <a:lnTo>
                  <a:pt x="5578960" y="0"/>
                </a:lnTo>
                <a:lnTo>
                  <a:pt x="5578960" y="849301"/>
                </a:lnTo>
                <a:lnTo>
                  <a:pt x="0" y="849301"/>
                </a:lnTo>
                <a:lnTo>
                  <a:pt x="0" y="0"/>
                </a:lnTo>
                <a:close/>
              </a:path>
            </a:pathLst>
          </a:custGeom>
          <a:blipFill>
            <a:blip r:embed="rId5"/>
            <a:stretch>
              <a:fillRect l="-104487" t="-288477" r="-17121" b="-388477"/>
            </a:stretch>
          </a:blipFill>
        </p:spPr>
        <p:txBody>
          <a:bodyPr/>
          <a:lstStyle/>
          <a:p>
            <a:endParaRPr lang="nl-NL"/>
          </a:p>
        </p:txBody>
      </p:sp>
      <p:sp>
        <p:nvSpPr>
          <p:cNvPr id="15" name="TextBox 15"/>
          <p:cNvSpPr txBox="1"/>
          <p:nvPr/>
        </p:nvSpPr>
        <p:spPr>
          <a:xfrm>
            <a:off x="4082891" y="3494556"/>
            <a:ext cx="10122218" cy="1387474"/>
          </a:xfrm>
          <a:prstGeom prst="rect">
            <a:avLst/>
          </a:prstGeom>
        </p:spPr>
        <p:txBody>
          <a:bodyPr lIns="0" tIns="0" rIns="0" bIns="0" rtlCol="0" anchor="t">
            <a:spAutoFit/>
          </a:bodyPr>
          <a:lstStyle/>
          <a:p>
            <a:pPr algn="ctr">
              <a:lnSpc>
                <a:spcPts val="11200"/>
              </a:lnSpc>
            </a:pPr>
            <a:r>
              <a:rPr lang="en-US" sz="8000">
                <a:solidFill>
                  <a:srgbClr val="FFFFFF"/>
                </a:solidFill>
                <a:latin typeface="Lovelo"/>
                <a:ea typeface="Lovelo"/>
                <a:cs typeface="Lovelo"/>
                <a:sym typeface="Lovelo"/>
              </a:rPr>
              <a:t>Presentatieformat</a:t>
            </a:r>
          </a:p>
        </p:txBody>
      </p:sp>
      <p:sp>
        <p:nvSpPr>
          <p:cNvPr id="16" name="TextBox 16"/>
          <p:cNvSpPr txBox="1"/>
          <p:nvPr/>
        </p:nvSpPr>
        <p:spPr>
          <a:xfrm>
            <a:off x="599760" y="9004300"/>
            <a:ext cx="10122218" cy="490856"/>
          </a:xfrm>
          <a:prstGeom prst="rect">
            <a:avLst/>
          </a:prstGeom>
        </p:spPr>
        <p:txBody>
          <a:bodyPr lIns="0" tIns="0" rIns="0" bIns="0" rtlCol="0" anchor="t">
            <a:spAutoFit/>
          </a:bodyPr>
          <a:lstStyle/>
          <a:p>
            <a:pPr algn="l">
              <a:lnSpc>
                <a:spcPts val="3919"/>
              </a:lnSpc>
            </a:pPr>
            <a:r>
              <a:rPr lang="en-US" sz="2799">
                <a:solidFill>
                  <a:srgbClr val="000000"/>
                </a:solidFill>
                <a:latin typeface="Lato Bold"/>
                <a:ea typeface="Lato Bold"/>
                <a:cs typeface="Lato Bold"/>
                <a:sym typeface="Lato Bold"/>
              </a:rPr>
              <a:t>Mind_the_Gap_Presentatie.pptx</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a:off x="8746554" y="9786023"/>
            <a:ext cx="794894" cy="432184"/>
            <a:chOff x="0" y="0"/>
            <a:chExt cx="826186" cy="449199"/>
          </a:xfrm>
        </p:grpSpPr>
        <p:sp>
          <p:nvSpPr>
            <p:cNvPr id="3" name="Freeform 3"/>
            <p:cNvSpPr/>
            <p:nvPr/>
          </p:nvSpPr>
          <p:spPr>
            <a:xfrm>
              <a:off x="63500" y="208534"/>
              <a:ext cx="698627" cy="32004"/>
            </a:xfrm>
            <a:custGeom>
              <a:avLst/>
              <a:gdLst/>
              <a:ahLst/>
              <a:cxnLst/>
              <a:rect l="l" t="t" r="r" b="b"/>
              <a:pathLst>
                <a:path w="698627" h="32004">
                  <a:moveTo>
                    <a:pt x="0" y="13462"/>
                  </a:moveTo>
                  <a:cubicBezTo>
                    <a:pt x="15748" y="0"/>
                    <a:pt x="46482" y="0"/>
                    <a:pt x="62230" y="13462"/>
                  </a:cubicBezTo>
                  <a:lnTo>
                    <a:pt x="60071" y="16002"/>
                  </a:lnTo>
                  <a:lnTo>
                    <a:pt x="62230" y="13462"/>
                  </a:lnTo>
                  <a:cubicBezTo>
                    <a:pt x="75438" y="24765"/>
                    <a:pt x="102489" y="24765"/>
                    <a:pt x="115697" y="13462"/>
                  </a:cubicBezTo>
                  <a:lnTo>
                    <a:pt x="117856" y="16002"/>
                  </a:lnTo>
                  <a:lnTo>
                    <a:pt x="115697" y="13462"/>
                  </a:lnTo>
                  <a:cubicBezTo>
                    <a:pt x="131445" y="0"/>
                    <a:pt x="162179" y="0"/>
                    <a:pt x="177927" y="13462"/>
                  </a:cubicBezTo>
                  <a:lnTo>
                    <a:pt x="177927" y="13462"/>
                  </a:lnTo>
                  <a:cubicBezTo>
                    <a:pt x="191135" y="24765"/>
                    <a:pt x="218186" y="24765"/>
                    <a:pt x="231394" y="13462"/>
                  </a:cubicBezTo>
                  <a:lnTo>
                    <a:pt x="231394" y="13462"/>
                  </a:lnTo>
                  <a:cubicBezTo>
                    <a:pt x="247142" y="0"/>
                    <a:pt x="278003" y="0"/>
                    <a:pt x="293624" y="13462"/>
                  </a:cubicBezTo>
                  <a:lnTo>
                    <a:pt x="291465" y="16002"/>
                  </a:lnTo>
                  <a:lnTo>
                    <a:pt x="293624" y="13462"/>
                  </a:lnTo>
                  <a:cubicBezTo>
                    <a:pt x="306832" y="24765"/>
                    <a:pt x="333883" y="24765"/>
                    <a:pt x="347091" y="13462"/>
                  </a:cubicBezTo>
                  <a:lnTo>
                    <a:pt x="347091" y="13462"/>
                  </a:lnTo>
                  <a:cubicBezTo>
                    <a:pt x="362839" y="0"/>
                    <a:pt x="393700" y="0"/>
                    <a:pt x="409321" y="13462"/>
                  </a:cubicBezTo>
                  <a:lnTo>
                    <a:pt x="407162" y="16002"/>
                  </a:lnTo>
                  <a:lnTo>
                    <a:pt x="409321" y="13462"/>
                  </a:lnTo>
                  <a:cubicBezTo>
                    <a:pt x="422529" y="24765"/>
                    <a:pt x="449580" y="24765"/>
                    <a:pt x="462788" y="13462"/>
                  </a:cubicBezTo>
                  <a:lnTo>
                    <a:pt x="462788" y="13462"/>
                  </a:lnTo>
                  <a:cubicBezTo>
                    <a:pt x="478536" y="0"/>
                    <a:pt x="509397" y="0"/>
                    <a:pt x="525018" y="13462"/>
                  </a:cubicBezTo>
                  <a:lnTo>
                    <a:pt x="522859" y="16002"/>
                  </a:lnTo>
                  <a:lnTo>
                    <a:pt x="525018" y="13462"/>
                  </a:lnTo>
                  <a:cubicBezTo>
                    <a:pt x="538226" y="24765"/>
                    <a:pt x="565277" y="24765"/>
                    <a:pt x="578485" y="13462"/>
                  </a:cubicBezTo>
                  <a:lnTo>
                    <a:pt x="580644" y="16002"/>
                  </a:lnTo>
                  <a:lnTo>
                    <a:pt x="578485" y="13462"/>
                  </a:lnTo>
                  <a:cubicBezTo>
                    <a:pt x="594233" y="0"/>
                    <a:pt x="624967" y="0"/>
                    <a:pt x="640715" y="13462"/>
                  </a:cubicBezTo>
                  <a:lnTo>
                    <a:pt x="640715" y="13462"/>
                  </a:lnTo>
                  <a:cubicBezTo>
                    <a:pt x="653923" y="24765"/>
                    <a:pt x="680974" y="24765"/>
                    <a:pt x="694182" y="13462"/>
                  </a:cubicBezTo>
                  <a:lnTo>
                    <a:pt x="698627" y="18542"/>
                  </a:lnTo>
                  <a:cubicBezTo>
                    <a:pt x="682879" y="32004"/>
                    <a:pt x="652018" y="32004"/>
                    <a:pt x="636397" y="18542"/>
                  </a:cubicBezTo>
                  <a:lnTo>
                    <a:pt x="638556" y="16002"/>
                  </a:lnTo>
                  <a:lnTo>
                    <a:pt x="636397" y="18542"/>
                  </a:lnTo>
                  <a:cubicBezTo>
                    <a:pt x="623189" y="7239"/>
                    <a:pt x="596138" y="7239"/>
                    <a:pt x="582930" y="18542"/>
                  </a:cubicBezTo>
                  <a:lnTo>
                    <a:pt x="582930" y="18542"/>
                  </a:lnTo>
                  <a:cubicBezTo>
                    <a:pt x="567182" y="32004"/>
                    <a:pt x="536321" y="32004"/>
                    <a:pt x="520573" y="18542"/>
                  </a:cubicBezTo>
                  <a:lnTo>
                    <a:pt x="520573" y="18542"/>
                  </a:lnTo>
                  <a:cubicBezTo>
                    <a:pt x="507365" y="7239"/>
                    <a:pt x="480314" y="7239"/>
                    <a:pt x="467106" y="18542"/>
                  </a:cubicBezTo>
                  <a:lnTo>
                    <a:pt x="464947" y="16002"/>
                  </a:lnTo>
                  <a:lnTo>
                    <a:pt x="467106" y="18542"/>
                  </a:lnTo>
                  <a:cubicBezTo>
                    <a:pt x="451358" y="32004"/>
                    <a:pt x="420624" y="32004"/>
                    <a:pt x="404876" y="18542"/>
                  </a:cubicBezTo>
                  <a:lnTo>
                    <a:pt x="404876" y="18542"/>
                  </a:lnTo>
                  <a:cubicBezTo>
                    <a:pt x="391668" y="7239"/>
                    <a:pt x="364617" y="7239"/>
                    <a:pt x="351409" y="18542"/>
                  </a:cubicBezTo>
                  <a:lnTo>
                    <a:pt x="349250" y="16002"/>
                  </a:lnTo>
                  <a:lnTo>
                    <a:pt x="351409" y="18542"/>
                  </a:lnTo>
                  <a:cubicBezTo>
                    <a:pt x="335661" y="32004"/>
                    <a:pt x="304927" y="32004"/>
                    <a:pt x="289179" y="18542"/>
                  </a:cubicBezTo>
                  <a:lnTo>
                    <a:pt x="289179" y="18542"/>
                  </a:lnTo>
                  <a:cubicBezTo>
                    <a:pt x="275971" y="7239"/>
                    <a:pt x="248920" y="7239"/>
                    <a:pt x="235712" y="18542"/>
                  </a:cubicBezTo>
                  <a:lnTo>
                    <a:pt x="233553" y="16002"/>
                  </a:lnTo>
                  <a:lnTo>
                    <a:pt x="235712" y="18542"/>
                  </a:lnTo>
                  <a:cubicBezTo>
                    <a:pt x="219964" y="32004"/>
                    <a:pt x="189230" y="32004"/>
                    <a:pt x="173482" y="18542"/>
                  </a:cubicBezTo>
                  <a:lnTo>
                    <a:pt x="175641" y="16002"/>
                  </a:lnTo>
                  <a:lnTo>
                    <a:pt x="173482" y="18542"/>
                  </a:lnTo>
                  <a:cubicBezTo>
                    <a:pt x="160274" y="7239"/>
                    <a:pt x="133223" y="7239"/>
                    <a:pt x="120015" y="18542"/>
                  </a:cubicBezTo>
                  <a:lnTo>
                    <a:pt x="120015" y="18542"/>
                  </a:lnTo>
                  <a:cubicBezTo>
                    <a:pt x="104267" y="32004"/>
                    <a:pt x="73533" y="32004"/>
                    <a:pt x="57785" y="18542"/>
                  </a:cubicBezTo>
                  <a:lnTo>
                    <a:pt x="57785" y="18542"/>
                  </a:lnTo>
                  <a:cubicBezTo>
                    <a:pt x="44577" y="7239"/>
                    <a:pt x="17526" y="7239"/>
                    <a:pt x="4318" y="18542"/>
                  </a:cubicBezTo>
                  <a:close/>
                </a:path>
              </a:pathLst>
            </a:custGeom>
            <a:solidFill>
              <a:srgbClr val="FF9F19"/>
            </a:solidFill>
          </p:spPr>
          <p:txBody>
            <a:bodyPr/>
            <a:lstStyle/>
            <a:p>
              <a:endParaRPr lang="nl-NL"/>
            </a:p>
          </p:txBody>
        </p:sp>
        <p:sp>
          <p:nvSpPr>
            <p:cNvPr id="4" name="Freeform 4"/>
            <p:cNvSpPr/>
            <p:nvPr/>
          </p:nvSpPr>
          <p:spPr>
            <a:xfrm>
              <a:off x="311150" y="63500"/>
              <a:ext cx="203835" cy="322199"/>
            </a:xfrm>
            <a:custGeom>
              <a:avLst/>
              <a:gdLst/>
              <a:ahLst/>
              <a:cxnLst/>
              <a:rect l="l" t="t" r="r" b="b"/>
              <a:pathLst>
                <a:path w="203835" h="322199">
                  <a:moveTo>
                    <a:pt x="0" y="322199"/>
                  </a:moveTo>
                  <a:lnTo>
                    <a:pt x="203835" y="322199"/>
                  </a:lnTo>
                  <a:lnTo>
                    <a:pt x="203835" y="0"/>
                  </a:lnTo>
                  <a:lnTo>
                    <a:pt x="0" y="0"/>
                  </a:lnTo>
                  <a:close/>
                </a:path>
              </a:pathLst>
            </a:custGeom>
            <a:solidFill>
              <a:srgbClr val="FFFFFF"/>
            </a:solidFill>
          </p:spPr>
          <p:txBody>
            <a:bodyPr/>
            <a:lstStyle/>
            <a:p>
              <a:endParaRPr lang="nl-NL"/>
            </a:p>
          </p:txBody>
        </p:sp>
      </p:grpSp>
      <p:sp>
        <p:nvSpPr>
          <p:cNvPr id="5" name="Freeform 5"/>
          <p:cNvSpPr/>
          <p:nvPr/>
        </p:nvSpPr>
        <p:spPr>
          <a:xfrm>
            <a:off x="-369625" y="8004851"/>
            <a:ext cx="18967015" cy="2506898"/>
          </a:xfrm>
          <a:custGeom>
            <a:avLst/>
            <a:gdLst/>
            <a:ahLst/>
            <a:cxnLst/>
            <a:rect l="l" t="t" r="r" b="b"/>
            <a:pathLst>
              <a:path w="18967015" h="2506898">
                <a:moveTo>
                  <a:pt x="0" y="0"/>
                </a:moveTo>
                <a:lnTo>
                  <a:pt x="18967015" y="0"/>
                </a:lnTo>
                <a:lnTo>
                  <a:pt x="18967015" y="2506898"/>
                </a:lnTo>
                <a:lnTo>
                  <a:pt x="0" y="250689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6" name="TextBox 6"/>
          <p:cNvSpPr txBox="1"/>
          <p:nvPr/>
        </p:nvSpPr>
        <p:spPr>
          <a:xfrm>
            <a:off x="9113883" y="9933300"/>
            <a:ext cx="61446" cy="148012"/>
          </a:xfrm>
          <a:prstGeom prst="rect">
            <a:avLst/>
          </a:prstGeom>
        </p:spPr>
        <p:txBody>
          <a:bodyPr lIns="0" tIns="0" rIns="0" bIns="0" rtlCol="0" anchor="t">
            <a:spAutoFit/>
          </a:bodyPr>
          <a:lstStyle/>
          <a:p>
            <a:pPr algn="l">
              <a:lnSpc>
                <a:spcPts val="1144"/>
              </a:lnSpc>
            </a:pPr>
            <a:r>
              <a:rPr lang="en-US" sz="817">
                <a:solidFill>
                  <a:srgbClr val="FF9F19"/>
                </a:solidFill>
                <a:latin typeface="Arimo Bold"/>
                <a:ea typeface="Arimo Bold"/>
                <a:cs typeface="Arimo Bold"/>
                <a:sym typeface="Arimo Bold"/>
              </a:rPr>
              <a:t>2</a:t>
            </a:r>
          </a:p>
        </p:txBody>
      </p:sp>
      <p:sp>
        <p:nvSpPr>
          <p:cNvPr id="7" name="TextBox 7"/>
          <p:cNvSpPr txBox="1"/>
          <p:nvPr/>
        </p:nvSpPr>
        <p:spPr>
          <a:xfrm>
            <a:off x="2688253" y="2575522"/>
            <a:ext cx="9942400" cy="4802581"/>
          </a:xfrm>
          <a:prstGeom prst="rect">
            <a:avLst/>
          </a:prstGeom>
        </p:spPr>
        <p:txBody>
          <a:bodyPr lIns="0" tIns="0" rIns="0" bIns="0" rtlCol="0" anchor="t">
            <a:spAutoFit/>
          </a:bodyPr>
          <a:lstStyle/>
          <a:p>
            <a:pPr algn="l">
              <a:lnSpc>
                <a:spcPts val="7754"/>
              </a:lnSpc>
            </a:pPr>
            <a:r>
              <a:rPr lang="en-US" sz="3600" spc="169">
                <a:solidFill>
                  <a:srgbClr val="FF9F19"/>
                </a:solidFill>
                <a:latin typeface="Lato"/>
                <a:ea typeface="Lato"/>
                <a:cs typeface="Lato"/>
                <a:sym typeface="Lato"/>
              </a:rPr>
              <a:t>Inleiding </a:t>
            </a:r>
          </a:p>
          <a:p>
            <a:pPr algn="l">
              <a:lnSpc>
                <a:spcPts val="7754"/>
              </a:lnSpc>
            </a:pPr>
            <a:r>
              <a:rPr lang="en-US" sz="3600" spc="169">
                <a:solidFill>
                  <a:srgbClr val="FF9F19"/>
                </a:solidFill>
                <a:latin typeface="Lato"/>
                <a:ea typeface="Lato"/>
                <a:cs typeface="Lato"/>
                <a:sym typeface="Lato"/>
              </a:rPr>
              <a:t>Onderdeel 1: Eerste onderdeel</a:t>
            </a:r>
          </a:p>
          <a:p>
            <a:pPr algn="l">
              <a:lnSpc>
                <a:spcPts val="7754"/>
              </a:lnSpc>
            </a:pPr>
            <a:r>
              <a:rPr lang="en-US" sz="3600" spc="169">
                <a:solidFill>
                  <a:srgbClr val="FF9F19"/>
                </a:solidFill>
                <a:latin typeface="Lato"/>
                <a:ea typeface="Lato"/>
                <a:cs typeface="Lato"/>
                <a:sym typeface="Lato"/>
              </a:rPr>
              <a:t>Onderdeel 2: Tweede onderdeel </a:t>
            </a:r>
          </a:p>
          <a:p>
            <a:pPr algn="l">
              <a:lnSpc>
                <a:spcPts val="7754"/>
              </a:lnSpc>
            </a:pPr>
            <a:r>
              <a:rPr lang="en-US" sz="3600" spc="169">
                <a:solidFill>
                  <a:srgbClr val="FF9F19"/>
                </a:solidFill>
                <a:latin typeface="Lato"/>
                <a:ea typeface="Lato"/>
                <a:cs typeface="Lato"/>
                <a:sym typeface="Lato"/>
              </a:rPr>
              <a:t>Opdracht</a:t>
            </a:r>
          </a:p>
          <a:p>
            <a:pPr algn="l">
              <a:lnSpc>
                <a:spcPts val="7754"/>
              </a:lnSpc>
            </a:pPr>
            <a:r>
              <a:rPr lang="en-US" sz="3600" spc="169">
                <a:solidFill>
                  <a:srgbClr val="FF9F19"/>
                </a:solidFill>
                <a:latin typeface="Lato"/>
                <a:ea typeface="Lato"/>
                <a:cs typeface="Lato"/>
                <a:sym typeface="Lato"/>
              </a:rPr>
              <a:t>Bespreken opdracht</a:t>
            </a:r>
          </a:p>
        </p:txBody>
      </p:sp>
      <p:sp>
        <p:nvSpPr>
          <p:cNvPr id="8" name="TextBox 8"/>
          <p:cNvSpPr txBox="1"/>
          <p:nvPr/>
        </p:nvSpPr>
        <p:spPr>
          <a:xfrm>
            <a:off x="2688253" y="1459192"/>
            <a:ext cx="2641649" cy="821055"/>
          </a:xfrm>
          <a:prstGeom prst="rect">
            <a:avLst/>
          </a:prstGeom>
        </p:spPr>
        <p:txBody>
          <a:bodyPr lIns="0" tIns="0" rIns="0" bIns="0" rtlCol="0" anchor="t">
            <a:spAutoFit/>
          </a:bodyPr>
          <a:lstStyle/>
          <a:p>
            <a:pPr algn="l">
              <a:lnSpc>
                <a:spcPts val="6719"/>
              </a:lnSpc>
            </a:pPr>
            <a:r>
              <a:rPr lang="en-US" sz="4800" spc="230">
                <a:solidFill>
                  <a:srgbClr val="FF9F19"/>
                </a:solidFill>
                <a:latin typeface="Lovelo"/>
                <a:ea typeface="Lovelo"/>
                <a:cs typeface="Lovelo"/>
                <a:sym typeface="Lovelo"/>
              </a:rPr>
              <a:t>Inhoud</a:t>
            </a:r>
          </a:p>
        </p:txBody>
      </p:sp>
      <p:sp>
        <p:nvSpPr>
          <p:cNvPr id="9" name="TextBox 9"/>
          <p:cNvSpPr txBox="1"/>
          <p:nvPr/>
        </p:nvSpPr>
        <p:spPr>
          <a:xfrm>
            <a:off x="12319441" y="2575522"/>
            <a:ext cx="3280306" cy="4802581"/>
          </a:xfrm>
          <a:prstGeom prst="rect">
            <a:avLst/>
          </a:prstGeom>
        </p:spPr>
        <p:txBody>
          <a:bodyPr lIns="0" tIns="0" rIns="0" bIns="0" rtlCol="0" anchor="t">
            <a:spAutoFit/>
          </a:bodyPr>
          <a:lstStyle/>
          <a:p>
            <a:pPr algn="l">
              <a:lnSpc>
                <a:spcPts val="7754"/>
              </a:lnSpc>
            </a:pPr>
            <a:r>
              <a:rPr lang="en-US" sz="3600" spc="169">
                <a:solidFill>
                  <a:srgbClr val="FF9F19"/>
                </a:solidFill>
                <a:latin typeface="Lato"/>
                <a:ea typeface="Lato"/>
                <a:cs typeface="Lato"/>
                <a:sym typeface="Lato"/>
              </a:rPr>
              <a:t>00:00 - 00:00</a:t>
            </a:r>
          </a:p>
          <a:p>
            <a:pPr algn="l">
              <a:lnSpc>
                <a:spcPts val="7754"/>
              </a:lnSpc>
            </a:pPr>
            <a:r>
              <a:rPr lang="en-US" sz="3600" spc="169">
                <a:solidFill>
                  <a:srgbClr val="FF9F19"/>
                </a:solidFill>
                <a:latin typeface="Lato"/>
                <a:ea typeface="Lato"/>
                <a:cs typeface="Lato"/>
                <a:sym typeface="Lato"/>
              </a:rPr>
              <a:t>01:00 - 02:00</a:t>
            </a:r>
          </a:p>
          <a:p>
            <a:pPr algn="l">
              <a:lnSpc>
                <a:spcPts val="7754"/>
              </a:lnSpc>
            </a:pPr>
            <a:r>
              <a:rPr lang="en-US" sz="3600" spc="169">
                <a:solidFill>
                  <a:srgbClr val="FF9F19"/>
                </a:solidFill>
                <a:latin typeface="Lato"/>
                <a:ea typeface="Lato"/>
                <a:cs typeface="Lato"/>
                <a:sym typeface="Lato"/>
              </a:rPr>
              <a:t>02:00 - 03:00</a:t>
            </a:r>
          </a:p>
          <a:p>
            <a:pPr algn="l">
              <a:lnSpc>
                <a:spcPts val="7754"/>
              </a:lnSpc>
            </a:pPr>
            <a:r>
              <a:rPr lang="en-US" sz="3600" spc="169">
                <a:solidFill>
                  <a:srgbClr val="FF9F19"/>
                </a:solidFill>
                <a:latin typeface="Lato"/>
                <a:ea typeface="Lato"/>
                <a:cs typeface="Lato"/>
                <a:sym typeface="Lato"/>
              </a:rPr>
              <a:t>03:00 - 04:00</a:t>
            </a:r>
          </a:p>
          <a:p>
            <a:pPr algn="l">
              <a:lnSpc>
                <a:spcPts val="7754"/>
              </a:lnSpc>
            </a:pPr>
            <a:r>
              <a:rPr lang="en-US" sz="3600" spc="169">
                <a:solidFill>
                  <a:srgbClr val="FF9F19"/>
                </a:solidFill>
                <a:latin typeface="Lato"/>
                <a:ea typeface="Lato"/>
                <a:cs typeface="Lato"/>
                <a:sym typeface="Lato"/>
              </a:rPr>
              <a:t>04:00 - 05:00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69625" y="8004851"/>
            <a:ext cx="18967015" cy="2506898"/>
          </a:xfrm>
          <a:custGeom>
            <a:avLst/>
            <a:gdLst/>
            <a:ahLst/>
            <a:cxnLst/>
            <a:rect l="l" t="t" r="r" b="b"/>
            <a:pathLst>
              <a:path w="18967015" h="2506898">
                <a:moveTo>
                  <a:pt x="0" y="0"/>
                </a:moveTo>
                <a:lnTo>
                  <a:pt x="18967015" y="0"/>
                </a:lnTo>
                <a:lnTo>
                  <a:pt x="18967015" y="2506898"/>
                </a:lnTo>
                <a:lnTo>
                  <a:pt x="0" y="250689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3" name="TextBox 3"/>
          <p:cNvSpPr txBox="1"/>
          <p:nvPr/>
        </p:nvSpPr>
        <p:spPr>
          <a:xfrm>
            <a:off x="2688253" y="2551029"/>
            <a:ext cx="12759094" cy="3821506"/>
          </a:xfrm>
          <a:prstGeom prst="rect">
            <a:avLst/>
          </a:prstGeom>
        </p:spPr>
        <p:txBody>
          <a:bodyPr lIns="0" tIns="0" rIns="0" bIns="0" rtlCol="0" anchor="t">
            <a:spAutoFit/>
          </a:bodyPr>
          <a:lstStyle/>
          <a:p>
            <a:pPr marL="777240" lvl="1" indent="-388620" algn="l">
              <a:lnSpc>
                <a:spcPts val="7754"/>
              </a:lnSpc>
              <a:buFont typeface="Arial"/>
              <a:buChar char="•"/>
            </a:pPr>
            <a:r>
              <a:rPr lang="en-US" sz="3600" spc="169">
                <a:solidFill>
                  <a:srgbClr val="FF9F19"/>
                </a:solidFill>
                <a:latin typeface="Lato"/>
                <a:ea typeface="Lato"/>
                <a:cs typeface="Lato"/>
                <a:sym typeface="Lato"/>
              </a:rPr>
              <a:t>Punt 1: Een heel mooi voorbeeld </a:t>
            </a:r>
          </a:p>
          <a:p>
            <a:pPr marL="777240" lvl="1" indent="-388620" algn="l">
              <a:lnSpc>
                <a:spcPts val="7754"/>
              </a:lnSpc>
              <a:buFont typeface="Arial"/>
              <a:buChar char="•"/>
            </a:pPr>
            <a:r>
              <a:rPr lang="en-US" sz="3600" spc="169">
                <a:solidFill>
                  <a:srgbClr val="FF9F19"/>
                </a:solidFill>
                <a:latin typeface="Lato"/>
                <a:ea typeface="Lato"/>
                <a:cs typeface="Lato"/>
                <a:sym typeface="Lato"/>
              </a:rPr>
              <a:t>Punt 2: Uitleg bij het voorbeeld</a:t>
            </a:r>
          </a:p>
          <a:p>
            <a:pPr marL="777240" lvl="1" indent="-388620" algn="l">
              <a:lnSpc>
                <a:spcPts val="7754"/>
              </a:lnSpc>
              <a:buFont typeface="Arial"/>
              <a:buChar char="•"/>
            </a:pPr>
            <a:r>
              <a:rPr lang="en-US" sz="3600" spc="169">
                <a:solidFill>
                  <a:srgbClr val="FF9F19"/>
                </a:solidFill>
                <a:latin typeface="Lato"/>
                <a:ea typeface="Lato"/>
                <a:cs typeface="Lato"/>
                <a:sym typeface="Lato"/>
              </a:rPr>
              <a:t>Punt 3: Nog een andere invalshoek</a:t>
            </a:r>
          </a:p>
          <a:p>
            <a:pPr marL="777240" lvl="1" indent="-388620" algn="l">
              <a:lnSpc>
                <a:spcPts val="7754"/>
              </a:lnSpc>
              <a:buFont typeface="Arial"/>
              <a:buChar char="•"/>
            </a:pPr>
            <a:r>
              <a:rPr lang="en-US" sz="3600" spc="169">
                <a:solidFill>
                  <a:srgbClr val="FF9F19"/>
                </a:solidFill>
                <a:latin typeface="Lato"/>
                <a:ea typeface="Lato"/>
                <a:cs typeface="Lato"/>
                <a:sym typeface="Lato"/>
              </a:rPr>
              <a:t>Punt 4: Afronding onderdeel 1</a:t>
            </a:r>
          </a:p>
        </p:txBody>
      </p:sp>
      <p:sp>
        <p:nvSpPr>
          <p:cNvPr id="4" name="TextBox 4"/>
          <p:cNvSpPr txBox="1"/>
          <p:nvPr/>
        </p:nvSpPr>
        <p:spPr>
          <a:xfrm>
            <a:off x="2688253" y="1459192"/>
            <a:ext cx="4576595" cy="821055"/>
          </a:xfrm>
          <a:prstGeom prst="rect">
            <a:avLst/>
          </a:prstGeom>
        </p:spPr>
        <p:txBody>
          <a:bodyPr lIns="0" tIns="0" rIns="0" bIns="0" rtlCol="0" anchor="t">
            <a:spAutoFit/>
          </a:bodyPr>
          <a:lstStyle/>
          <a:p>
            <a:pPr algn="l">
              <a:lnSpc>
                <a:spcPts val="6719"/>
              </a:lnSpc>
            </a:pPr>
            <a:r>
              <a:rPr lang="en-US" sz="4800" spc="230">
                <a:solidFill>
                  <a:srgbClr val="FF9F19"/>
                </a:solidFill>
                <a:latin typeface="Lovelo"/>
                <a:ea typeface="Lovelo"/>
                <a:cs typeface="Lovelo"/>
                <a:sym typeface="Lovelo"/>
              </a:rPr>
              <a:t>Onderdeel 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10453" y="-818867"/>
            <a:ext cx="20232007" cy="11619935"/>
            <a:chOff x="0" y="0"/>
            <a:chExt cx="26976010" cy="15493247"/>
          </a:xfrm>
        </p:grpSpPr>
        <p:sp>
          <p:nvSpPr>
            <p:cNvPr id="3" name="Freeform 3"/>
            <p:cNvSpPr/>
            <p:nvPr/>
          </p:nvSpPr>
          <p:spPr>
            <a:xfrm>
              <a:off x="0" y="0"/>
              <a:ext cx="18586008" cy="7880033"/>
            </a:xfrm>
            <a:custGeom>
              <a:avLst/>
              <a:gdLst/>
              <a:ahLst/>
              <a:cxnLst/>
              <a:rect l="l" t="t" r="r" b="b"/>
              <a:pathLst>
                <a:path w="18586008" h="7880033">
                  <a:moveTo>
                    <a:pt x="0" y="0"/>
                  </a:moveTo>
                  <a:lnTo>
                    <a:pt x="18586008" y="0"/>
                  </a:lnTo>
                  <a:lnTo>
                    <a:pt x="18586008" y="7880033"/>
                  </a:lnTo>
                  <a:lnTo>
                    <a:pt x="0" y="7880033"/>
                  </a:lnTo>
                  <a:lnTo>
                    <a:pt x="0" y="0"/>
                  </a:lnTo>
                  <a:close/>
                </a:path>
              </a:pathLst>
            </a:custGeom>
            <a:blipFill>
              <a:blip r:embed="rId2"/>
              <a:stretch>
                <a:fillRect/>
              </a:stretch>
            </a:blipFill>
          </p:spPr>
          <p:txBody>
            <a:bodyPr/>
            <a:lstStyle/>
            <a:p>
              <a:endParaRPr lang="nl-NL"/>
            </a:p>
          </p:txBody>
        </p:sp>
        <p:sp>
          <p:nvSpPr>
            <p:cNvPr id="4" name="Freeform 4"/>
            <p:cNvSpPr/>
            <p:nvPr/>
          </p:nvSpPr>
          <p:spPr>
            <a:xfrm>
              <a:off x="13201856" y="9360"/>
              <a:ext cx="13760651" cy="7880033"/>
            </a:xfrm>
            <a:custGeom>
              <a:avLst/>
              <a:gdLst/>
              <a:ahLst/>
              <a:cxnLst/>
              <a:rect l="l" t="t" r="r" b="b"/>
              <a:pathLst>
                <a:path w="13760651" h="7880033">
                  <a:moveTo>
                    <a:pt x="0" y="0"/>
                  </a:moveTo>
                  <a:lnTo>
                    <a:pt x="13760651" y="0"/>
                  </a:lnTo>
                  <a:lnTo>
                    <a:pt x="13760651" y="7880033"/>
                  </a:lnTo>
                  <a:lnTo>
                    <a:pt x="0" y="7880033"/>
                  </a:lnTo>
                  <a:lnTo>
                    <a:pt x="0" y="0"/>
                  </a:lnTo>
                  <a:close/>
                </a:path>
              </a:pathLst>
            </a:custGeom>
            <a:blipFill>
              <a:blip r:embed="rId2"/>
              <a:stretch>
                <a:fillRect l="-35066"/>
              </a:stretch>
            </a:blipFill>
          </p:spPr>
          <p:txBody>
            <a:bodyPr/>
            <a:lstStyle/>
            <a:p>
              <a:endParaRPr lang="nl-NL"/>
            </a:p>
          </p:txBody>
        </p:sp>
        <p:sp>
          <p:nvSpPr>
            <p:cNvPr id="5" name="Freeform 5"/>
            <p:cNvSpPr/>
            <p:nvPr/>
          </p:nvSpPr>
          <p:spPr>
            <a:xfrm>
              <a:off x="13503" y="7603854"/>
              <a:ext cx="18586008" cy="7880033"/>
            </a:xfrm>
            <a:custGeom>
              <a:avLst/>
              <a:gdLst/>
              <a:ahLst/>
              <a:cxnLst/>
              <a:rect l="l" t="t" r="r" b="b"/>
              <a:pathLst>
                <a:path w="18586008" h="7880033">
                  <a:moveTo>
                    <a:pt x="0" y="0"/>
                  </a:moveTo>
                  <a:lnTo>
                    <a:pt x="18586009" y="0"/>
                  </a:lnTo>
                  <a:lnTo>
                    <a:pt x="18586009" y="7880033"/>
                  </a:lnTo>
                  <a:lnTo>
                    <a:pt x="0" y="7880033"/>
                  </a:lnTo>
                  <a:lnTo>
                    <a:pt x="0" y="0"/>
                  </a:lnTo>
                  <a:close/>
                </a:path>
              </a:pathLst>
            </a:custGeom>
            <a:blipFill>
              <a:blip r:embed="rId2"/>
              <a:stretch>
                <a:fillRect/>
              </a:stretch>
            </a:blipFill>
          </p:spPr>
          <p:txBody>
            <a:bodyPr/>
            <a:lstStyle/>
            <a:p>
              <a:endParaRPr lang="nl-NL"/>
            </a:p>
          </p:txBody>
        </p:sp>
        <p:sp>
          <p:nvSpPr>
            <p:cNvPr id="6" name="Freeform 6"/>
            <p:cNvSpPr/>
            <p:nvPr/>
          </p:nvSpPr>
          <p:spPr>
            <a:xfrm>
              <a:off x="13215359" y="7613214"/>
              <a:ext cx="13760651" cy="7880033"/>
            </a:xfrm>
            <a:custGeom>
              <a:avLst/>
              <a:gdLst/>
              <a:ahLst/>
              <a:cxnLst/>
              <a:rect l="l" t="t" r="r" b="b"/>
              <a:pathLst>
                <a:path w="13760651" h="7880033">
                  <a:moveTo>
                    <a:pt x="0" y="0"/>
                  </a:moveTo>
                  <a:lnTo>
                    <a:pt x="13760651" y="0"/>
                  </a:lnTo>
                  <a:lnTo>
                    <a:pt x="13760651" y="7880033"/>
                  </a:lnTo>
                  <a:lnTo>
                    <a:pt x="0" y="7880033"/>
                  </a:lnTo>
                  <a:lnTo>
                    <a:pt x="0" y="0"/>
                  </a:lnTo>
                  <a:close/>
                </a:path>
              </a:pathLst>
            </a:custGeom>
            <a:blipFill>
              <a:blip r:embed="rId2"/>
              <a:stretch>
                <a:fillRect l="-35066"/>
              </a:stretch>
            </a:blipFill>
          </p:spPr>
          <p:txBody>
            <a:bodyPr/>
            <a:lstStyle/>
            <a:p>
              <a:endParaRPr lang="nl-NL"/>
            </a:p>
          </p:txBody>
        </p:sp>
      </p:grpSp>
      <p:grpSp>
        <p:nvGrpSpPr>
          <p:cNvPr id="7" name="Group 7"/>
          <p:cNvGrpSpPr>
            <a:grpSpLocks noChangeAspect="1"/>
          </p:cNvGrpSpPr>
          <p:nvPr/>
        </p:nvGrpSpPr>
        <p:grpSpPr>
          <a:xfrm>
            <a:off x="8746554" y="9786023"/>
            <a:ext cx="794894" cy="432184"/>
            <a:chOff x="0" y="0"/>
            <a:chExt cx="826186" cy="449199"/>
          </a:xfrm>
        </p:grpSpPr>
        <p:sp>
          <p:nvSpPr>
            <p:cNvPr id="8" name="Freeform 8"/>
            <p:cNvSpPr/>
            <p:nvPr/>
          </p:nvSpPr>
          <p:spPr>
            <a:xfrm>
              <a:off x="63500" y="208534"/>
              <a:ext cx="698627" cy="32004"/>
            </a:xfrm>
            <a:custGeom>
              <a:avLst/>
              <a:gdLst/>
              <a:ahLst/>
              <a:cxnLst/>
              <a:rect l="l" t="t" r="r" b="b"/>
              <a:pathLst>
                <a:path w="698627" h="32004">
                  <a:moveTo>
                    <a:pt x="0" y="13462"/>
                  </a:moveTo>
                  <a:cubicBezTo>
                    <a:pt x="15748" y="0"/>
                    <a:pt x="46482" y="0"/>
                    <a:pt x="62230" y="13462"/>
                  </a:cubicBezTo>
                  <a:lnTo>
                    <a:pt x="60071" y="16002"/>
                  </a:lnTo>
                  <a:lnTo>
                    <a:pt x="62230" y="13462"/>
                  </a:lnTo>
                  <a:cubicBezTo>
                    <a:pt x="75438" y="24765"/>
                    <a:pt x="102489" y="24765"/>
                    <a:pt x="115697" y="13462"/>
                  </a:cubicBezTo>
                  <a:lnTo>
                    <a:pt x="117856" y="16002"/>
                  </a:lnTo>
                  <a:lnTo>
                    <a:pt x="115697" y="13462"/>
                  </a:lnTo>
                  <a:cubicBezTo>
                    <a:pt x="131445" y="0"/>
                    <a:pt x="162179" y="0"/>
                    <a:pt x="177927" y="13462"/>
                  </a:cubicBezTo>
                  <a:lnTo>
                    <a:pt x="177927" y="13462"/>
                  </a:lnTo>
                  <a:cubicBezTo>
                    <a:pt x="191135" y="24765"/>
                    <a:pt x="218186" y="24765"/>
                    <a:pt x="231394" y="13462"/>
                  </a:cubicBezTo>
                  <a:lnTo>
                    <a:pt x="231394" y="13462"/>
                  </a:lnTo>
                  <a:cubicBezTo>
                    <a:pt x="247142" y="0"/>
                    <a:pt x="278003" y="0"/>
                    <a:pt x="293624" y="13462"/>
                  </a:cubicBezTo>
                  <a:lnTo>
                    <a:pt x="291465" y="16002"/>
                  </a:lnTo>
                  <a:lnTo>
                    <a:pt x="293624" y="13462"/>
                  </a:lnTo>
                  <a:cubicBezTo>
                    <a:pt x="306832" y="24765"/>
                    <a:pt x="333883" y="24765"/>
                    <a:pt x="347091" y="13462"/>
                  </a:cubicBezTo>
                  <a:lnTo>
                    <a:pt x="347091" y="13462"/>
                  </a:lnTo>
                  <a:cubicBezTo>
                    <a:pt x="362839" y="0"/>
                    <a:pt x="393700" y="0"/>
                    <a:pt x="409321" y="13462"/>
                  </a:cubicBezTo>
                  <a:lnTo>
                    <a:pt x="407162" y="16002"/>
                  </a:lnTo>
                  <a:lnTo>
                    <a:pt x="409321" y="13462"/>
                  </a:lnTo>
                  <a:cubicBezTo>
                    <a:pt x="422529" y="24765"/>
                    <a:pt x="449580" y="24765"/>
                    <a:pt x="462788" y="13462"/>
                  </a:cubicBezTo>
                  <a:lnTo>
                    <a:pt x="462788" y="13462"/>
                  </a:lnTo>
                  <a:cubicBezTo>
                    <a:pt x="478536" y="0"/>
                    <a:pt x="509397" y="0"/>
                    <a:pt x="525018" y="13462"/>
                  </a:cubicBezTo>
                  <a:lnTo>
                    <a:pt x="522859" y="16002"/>
                  </a:lnTo>
                  <a:lnTo>
                    <a:pt x="525018" y="13462"/>
                  </a:lnTo>
                  <a:cubicBezTo>
                    <a:pt x="538226" y="24765"/>
                    <a:pt x="565277" y="24765"/>
                    <a:pt x="578485" y="13462"/>
                  </a:cubicBezTo>
                  <a:lnTo>
                    <a:pt x="580644" y="16002"/>
                  </a:lnTo>
                  <a:lnTo>
                    <a:pt x="578485" y="13462"/>
                  </a:lnTo>
                  <a:cubicBezTo>
                    <a:pt x="594233" y="0"/>
                    <a:pt x="624967" y="0"/>
                    <a:pt x="640715" y="13462"/>
                  </a:cubicBezTo>
                  <a:lnTo>
                    <a:pt x="640715" y="13462"/>
                  </a:lnTo>
                  <a:cubicBezTo>
                    <a:pt x="653923" y="24765"/>
                    <a:pt x="680974" y="24765"/>
                    <a:pt x="694182" y="13462"/>
                  </a:cubicBezTo>
                  <a:lnTo>
                    <a:pt x="698627" y="18542"/>
                  </a:lnTo>
                  <a:cubicBezTo>
                    <a:pt x="682879" y="32004"/>
                    <a:pt x="652018" y="32004"/>
                    <a:pt x="636397" y="18542"/>
                  </a:cubicBezTo>
                  <a:lnTo>
                    <a:pt x="638556" y="16002"/>
                  </a:lnTo>
                  <a:lnTo>
                    <a:pt x="636397" y="18542"/>
                  </a:lnTo>
                  <a:cubicBezTo>
                    <a:pt x="623189" y="7239"/>
                    <a:pt x="596138" y="7239"/>
                    <a:pt x="582930" y="18542"/>
                  </a:cubicBezTo>
                  <a:lnTo>
                    <a:pt x="582930" y="18542"/>
                  </a:lnTo>
                  <a:cubicBezTo>
                    <a:pt x="567182" y="32004"/>
                    <a:pt x="536321" y="32004"/>
                    <a:pt x="520573" y="18542"/>
                  </a:cubicBezTo>
                  <a:lnTo>
                    <a:pt x="520573" y="18542"/>
                  </a:lnTo>
                  <a:cubicBezTo>
                    <a:pt x="507365" y="7239"/>
                    <a:pt x="480314" y="7239"/>
                    <a:pt x="467106" y="18542"/>
                  </a:cubicBezTo>
                  <a:lnTo>
                    <a:pt x="464947" y="16002"/>
                  </a:lnTo>
                  <a:lnTo>
                    <a:pt x="467106" y="18542"/>
                  </a:lnTo>
                  <a:cubicBezTo>
                    <a:pt x="451358" y="32004"/>
                    <a:pt x="420624" y="32004"/>
                    <a:pt x="404876" y="18542"/>
                  </a:cubicBezTo>
                  <a:lnTo>
                    <a:pt x="404876" y="18542"/>
                  </a:lnTo>
                  <a:cubicBezTo>
                    <a:pt x="391668" y="7239"/>
                    <a:pt x="364617" y="7239"/>
                    <a:pt x="351409" y="18542"/>
                  </a:cubicBezTo>
                  <a:lnTo>
                    <a:pt x="349250" y="16002"/>
                  </a:lnTo>
                  <a:lnTo>
                    <a:pt x="351409" y="18542"/>
                  </a:lnTo>
                  <a:cubicBezTo>
                    <a:pt x="335661" y="32004"/>
                    <a:pt x="304927" y="32004"/>
                    <a:pt x="289179" y="18542"/>
                  </a:cubicBezTo>
                  <a:lnTo>
                    <a:pt x="289179" y="18542"/>
                  </a:lnTo>
                  <a:cubicBezTo>
                    <a:pt x="275971" y="7239"/>
                    <a:pt x="248920" y="7239"/>
                    <a:pt x="235712" y="18542"/>
                  </a:cubicBezTo>
                  <a:lnTo>
                    <a:pt x="233553" y="16002"/>
                  </a:lnTo>
                  <a:lnTo>
                    <a:pt x="235712" y="18542"/>
                  </a:lnTo>
                  <a:cubicBezTo>
                    <a:pt x="219964" y="32004"/>
                    <a:pt x="189230" y="32004"/>
                    <a:pt x="173482" y="18542"/>
                  </a:cubicBezTo>
                  <a:lnTo>
                    <a:pt x="175641" y="16002"/>
                  </a:lnTo>
                  <a:lnTo>
                    <a:pt x="173482" y="18542"/>
                  </a:lnTo>
                  <a:cubicBezTo>
                    <a:pt x="160274" y="7239"/>
                    <a:pt x="133223" y="7239"/>
                    <a:pt x="120015" y="18542"/>
                  </a:cubicBezTo>
                  <a:lnTo>
                    <a:pt x="120015" y="18542"/>
                  </a:lnTo>
                  <a:cubicBezTo>
                    <a:pt x="104267" y="32004"/>
                    <a:pt x="73533" y="32004"/>
                    <a:pt x="57785" y="18542"/>
                  </a:cubicBezTo>
                  <a:lnTo>
                    <a:pt x="57785" y="18542"/>
                  </a:lnTo>
                  <a:cubicBezTo>
                    <a:pt x="44577" y="7239"/>
                    <a:pt x="17526" y="7239"/>
                    <a:pt x="4318" y="18542"/>
                  </a:cubicBezTo>
                  <a:close/>
                </a:path>
              </a:pathLst>
            </a:custGeom>
            <a:solidFill>
              <a:srgbClr val="FF9F19"/>
            </a:solidFill>
          </p:spPr>
          <p:txBody>
            <a:bodyPr/>
            <a:lstStyle/>
            <a:p>
              <a:endParaRPr lang="nl-NL"/>
            </a:p>
          </p:txBody>
        </p:sp>
        <p:sp>
          <p:nvSpPr>
            <p:cNvPr id="9" name="Freeform 9"/>
            <p:cNvSpPr/>
            <p:nvPr/>
          </p:nvSpPr>
          <p:spPr>
            <a:xfrm>
              <a:off x="311150" y="63500"/>
              <a:ext cx="203835" cy="322199"/>
            </a:xfrm>
            <a:custGeom>
              <a:avLst/>
              <a:gdLst/>
              <a:ahLst/>
              <a:cxnLst/>
              <a:rect l="l" t="t" r="r" b="b"/>
              <a:pathLst>
                <a:path w="203835" h="322199">
                  <a:moveTo>
                    <a:pt x="0" y="322199"/>
                  </a:moveTo>
                  <a:lnTo>
                    <a:pt x="203835" y="322199"/>
                  </a:lnTo>
                  <a:lnTo>
                    <a:pt x="203835" y="0"/>
                  </a:lnTo>
                  <a:lnTo>
                    <a:pt x="0" y="0"/>
                  </a:lnTo>
                  <a:close/>
                </a:path>
              </a:pathLst>
            </a:custGeom>
            <a:solidFill>
              <a:srgbClr val="FFFFFF"/>
            </a:solidFill>
          </p:spPr>
          <p:txBody>
            <a:bodyPr/>
            <a:lstStyle/>
            <a:p>
              <a:endParaRPr lang="nl-NL"/>
            </a:p>
          </p:txBody>
        </p:sp>
      </p:grpSp>
      <p:sp>
        <p:nvSpPr>
          <p:cNvPr id="10" name="TextBox 10"/>
          <p:cNvSpPr txBox="1"/>
          <p:nvPr/>
        </p:nvSpPr>
        <p:spPr>
          <a:xfrm>
            <a:off x="9113883" y="9933300"/>
            <a:ext cx="61446" cy="148012"/>
          </a:xfrm>
          <a:prstGeom prst="rect">
            <a:avLst/>
          </a:prstGeom>
        </p:spPr>
        <p:txBody>
          <a:bodyPr lIns="0" tIns="0" rIns="0" bIns="0" rtlCol="0" anchor="t">
            <a:spAutoFit/>
          </a:bodyPr>
          <a:lstStyle/>
          <a:p>
            <a:pPr algn="l">
              <a:lnSpc>
                <a:spcPts val="1144"/>
              </a:lnSpc>
            </a:pPr>
            <a:r>
              <a:rPr lang="en-US" sz="817">
                <a:solidFill>
                  <a:srgbClr val="FF9F19"/>
                </a:solidFill>
                <a:latin typeface="Arimo Bold"/>
                <a:ea typeface="Arimo Bold"/>
                <a:cs typeface="Arimo Bold"/>
                <a:sym typeface="Arimo Bold"/>
              </a:rPr>
              <a:t>2</a:t>
            </a:r>
          </a:p>
        </p:txBody>
      </p:sp>
      <p:grpSp>
        <p:nvGrpSpPr>
          <p:cNvPr id="13" name="Group 7">
            <a:extLst>
              <a:ext uri="{FF2B5EF4-FFF2-40B4-BE49-F238E27FC236}">
                <a16:creationId xmlns:a16="http://schemas.microsoft.com/office/drawing/2014/main" id="{5F13B7FF-49B4-AB43-AAF8-373B64DE2512}"/>
              </a:ext>
            </a:extLst>
          </p:cNvPr>
          <p:cNvGrpSpPr/>
          <p:nvPr/>
        </p:nvGrpSpPr>
        <p:grpSpPr>
          <a:xfrm>
            <a:off x="685800" y="776258"/>
            <a:ext cx="4857978" cy="1090642"/>
            <a:chOff x="0" y="0"/>
            <a:chExt cx="4816593" cy="2251335"/>
          </a:xfrm>
        </p:grpSpPr>
        <p:sp>
          <p:nvSpPr>
            <p:cNvPr id="14" name="Freeform 8">
              <a:extLst>
                <a:ext uri="{FF2B5EF4-FFF2-40B4-BE49-F238E27FC236}">
                  <a16:creationId xmlns:a16="http://schemas.microsoft.com/office/drawing/2014/main" id="{B497547A-5F5B-C585-848D-5C2751ED9525}"/>
                </a:ext>
              </a:extLst>
            </p:cNvPr>
            <p:cNvSpPr/>
            <p:nvPr/>
          </p:nvSpPr>
          <p:spPr>
            <a:xfrm>
              <a:off x="0" y="0"/>
              <a:ext cx="4816592" cy="2251335"/>
            </a:xfrm>
            <a:custGeom>
              <a:avLst/>
              <a:gdLst/>
              <a:ahLst/>
              <a:cxnLst/>
              <a:rect l="l" t="t" r="r" b="b"/>
              <a:pathLst>
                <a:path w="4816592" h="2251335">
                  <a:moveTo>
                    <a:pt x="0" y="0"/>
                  </a:moveTo>
                  <a:lnTo>
                    <a:pt x="4816592" y="0"/>
                  </a:lnTo>
                  <a:lnTo>
                    <a:pt x="4816592" y="2251335"/>
                  </a:lnTo>
                  <a:lnTo>
                    <a:pt x="0" y="2251335"/>
                  </a:lnTo>
                  <a:close/>
                </a:path>
              </a:pathLst>
            </a:custGeom>
            <a:solidFill>
              <a:srgbClr val="FF9E18"/>
            </a:solidFill>
          </p:spPr>
          <p:txBody>
            <a:bodyPr/>
            <a:lstStyle/>
            <a:p>
              <a:endParaRPr lang="nl-NL"/>
            </a:p>
          </p:txBody>
        </p:sp>
        <p:sp>
          <p:nvSpPr>
            <p:cNvPr id="15" name="TextBox 9">
              <a:extLst>
                <a:ext uri="{FF2B5EF4-FFF2-40B4-BE49-F238E27FC236}">
                  <a16:creationId xmlns:a16="http://schemas.microsoft.com/office/drawing/2014/main" id="{3DDC2863-9F06-3D98-AE82-DEECD61CAF7A}"/>
                </a:ext>
              </a:extLst>
            </p:cNvPr>
            <p:cNvSpPr txBox="1"/>
            <p:nvPr/>
          </p:nvSpPr>
          <p:spPr>
            <a:xfrm>
              <a:off x="0" y="-38100"/>
              <a:ext cx="4816593" cy="2289435"/>
            </a:xfrm>
            <a:prstGeom prst="rect">
              <a:avLst/>
            </a:prstGeom>
          </p:spPr>
          <p:txBody>
            <a:bodyPr lIns="50800" tIns="50800" rIns="50800" bIns="50800" rtlCol="0" anchor="ctr"/>
            <a:lstStyle/>
            <a:p>
              <a:pPr algn="ctr">
                <a:lnSpc>
                  <a:spcPts val="2659"/>
                </a:lnSpc>
              </a:pPr>
              <a:endParaRPr/>
            </a:p>
          </p:txBody>
        </p:sp>
      </p:grpSp>
      <p:sp>
        <p:nvSpPr>
          <p:cNvPr id="11" name="TextBox 11"/>
          <p:cNvSpPr txBox="1"/>
          <p:nvPr/>
        </p:nvSpPr>
        <p:spPr>
          <a:xfrm>
            <a:off x="1028700" y="933450"/>
            <a:ext cx="4576595" cy="821055"/>
          </a:xfrm>
          <a:prstGeom prst="rect">
            <a:avLst/>
          </a:prstGeom>
        </p:spPr>
        <p:txBody>
          <a:bodyPr lIns="0" tIns="0" rIns="0" bIns="0" rtlCol="0" anchor="t">
            <a:spAutoFit/>
          </a:bodyPr>
          <a:lstStyle/>
          <a:p>
            <a:pPr algn="l">
              <a:lnSpc>
                <a:spcPts val="6719"/>
              </a:lnSpc>
            </a:pPr>
            <a:r>
              <a:rPr lang="en-US" sz="4800" spc="230" dirty="0" err="1">
                <a:solidFill>
                  <a:srgbClr val="FFFFFF"/>
                </a:solidFill>
                <a:latin typeface="Lovelo"/>
                <a:ea typeface="Lovelo"/>
                <a:cs typeface="Lovelo"/>
                <a:sym typeface="Lovelo"/>
              </a:rPr>
              <a:t>Onderdeel</a:t>
            </a:r>
            <a:r>
              <a:rPr lang="en-US" sz="4800" spc="230" dirty="0">
                <a:solidFill>
                  <a:srgbClr val="FFFFFF"/>
                </a:solidFill>
                <a:latin typeface="Lovelo"/>
                <a:ea typeface="Lovelo"/>
                <a:cs typeface="Lovelo"/>
                <a:sym typeface="Lovelo"/>
              </a:rPr>
              <a:t> 2</a:t>
            </a:r>
          </a:p>
        </p:txBody>
      </p:sp>
      <p:sp>
        <p:nvSpPr>
          <p:cNvPr id="16" name="Rechthoek 15">
            <a:extLst>
              <a:ext uri="{FF2B5EF4-FFF2-40B4-BE49-F238E27FC236}">
                <a16:creationId xmlns:a16="http://schemas.microsoft.com/office/drawing/2014/main" id="{3D8048F2-4420-8622-7648-4EE852A7706D}"/>
              </a:ext>
            </a:extLst>
          </p:cNvPr>
          <p:cNvSpPr/>
          <p:nvPr/>
        </p:nvSpPr>
        <p:spPr>
          <a:xfrm>
            <a:off x="685800" y="2171700"/>
            <a:ext cx="16764000" cy="69850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69625" y="8004851"/>
            <a:ext cx="18967015" cy="2506898"/>
          </a:xfrm>
          <a:custGeom>
            <a:avLst/>
            <a:gdLst/>
            <a:ahLst/>
            <a:cxnLst/>
            <a:rect l="l" t="t" r="r" b="b"/>
            <a:pathLst>
              <a:path w="18967015" h="2506898">
                <a:moveTo>
                  <a:pt x="0" y="0"/>
                </a:moveTo>
                <a:lnTo>
                  <a:pt x="18967015" y="0"/>
                </a:lnTo>
                <a:lnTo>
                  <a:pt x="18967015" y="2506898"/>
                </a:lnTo>
                <a:lnTo>
                  <a:pt x="0" y="250689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3" name="TextBox 3"/>
          <p:cNvSpPr txBox="1"/>
          <p:nvPr/>
        </p:nvSpPr>
        <p:spPr>
          <a:xfrm>
            <a:off x="2688253" y="2794597"/>
            <a:ext cx="12759094" cy="3616046"/>
          </a:xfrm>
          <a:prstGeom prst="rect">
            <a:avLst/>
          </a:prstGeom>
        </p:spPr>
        <p:txBody>
          <a:bodyPr lIns="0" tIns="0" rIns="0" bIns="0" rtlCol="0" anchor="t">
            <a:spAutoFit/>
          </a:bodyPr>
          <a:lstStyle/>
          <a:p>
            <a:pPr algn="l">
              <a:lnSpc>
                <a:spcPts val="4479"/>
              </a:lnSpc>
            </a:pPr>
            <a:r>
              <a:rPr lang="en-US" sz="2799" spc="131">
                <a:solidFill>
                  <a:srgbClr val="FF9F19"/>
                </a:solidFill>
                <a:latin typeface="Lato"/>
                <a:ea typeface="Lato"/>
                <a:cs typeface="Lato"/>
                <a:sym typeface="Lato"/>
              </a:rPr>
              <a:t>Mind Mind the Gap is een project van CNV en bedacht en ontwikkeld door CNV Jongeren. De toolkit is ontwikkeld voor docenten in het voortgezet speciaal onderwijs (VSO) en het praktijkonderwijs (PRO). </a:t>
            </a:r>
          </a:p>
          <a:p>
            <a:pPr algn="l">
              <a:lnSpc>
                <a:spcPts val="4479"/>
              </a:lnSpc>
            </a:pPr>
            <a:endParaRPr lang="en-US" sz="2799" spc="131">
              <a:solidFill>
                <a:srgbClr val="FF9F19"/>
              </a:solidFill>
              <a:latin typeface="Lato"/>
              <a:ea typeface="Lato"/>
              <a:cs typeface="Lato"/>
              <a:sym typeface="Lato"/>
            </a:endParaRPr>
          </a:p>
          <a:p>
            <a:pPr algn="l">
              <a:lnSpc>
                <a:spcPts val="4479"/>
              </a:lnSpc>
            </a:pPr>
            <a:r>
              <a:rPr lang="en-US" sz="2799" spc="131">
                <a:solidFill>
                  <a:srgbClr val="FF9F19"/>
                </a:solidFill>
                <a:latin typeface="Lato"/>
                <a:ea typeface="Lato"/>
                <a:cs typeface="Lato"/>
                <a:sym typeface="Lato"/>
              </a:rPr>
              <a:t>Met dank aan de partijen die dit project mede mogelijk hebben gemaakt:</a:t>
            </a:r>
          </a:p>
          <a:p>
            <a:pPr algn="l">
              <a:lnSpc>
                <a:spcPts val="7754"/>
              </a:lnSpc>
            </a:pPr>
            <a:endParaRPr lang="en-US" sz="2799" spc="131">
              <a:solidFill>
                <a:srgbClr val="FF9F19"/>
              </a:solidFill>
              <a:latin typeface="Lato"/>
              <a:ea typeface="Lato"/>
              <a:cs typeface="Lato"/>
              <a:sym typeface="Lato"/>
            </a:endParaRPr>
          </a:p>
        </p:txBody>
      </p:sp>
      <p:sp>
        <p:nvSpPr>
          <p:cNvPr id="4" name="TextBox 4"/>
          <p:cNvSpPr txBox="1"/>
          <p:nvPr/>
        </p:nvSpPr>
        <p:spPr>
          <a:xfrm>
            <a:off x="2688253" y="1459192"/>
            <a:ext cx="4576595" cy="821055"/>
          </a:xfrm>
          <a:prstGeom prst="rect">
            <a:avLst/>
          </a:prstGeom>
        </p:spPr>
        <p:txBody>
          <a:bodyPr lIns="0" tIns="0" rIns="0" bIns="0" rtlCol="0" anchor="t">
            <a:spAutoFit/>
          </a:bodyPr>
          <a:lstStyle/>
          <a:p>
            <a:pPr algn="l">
              <a:lnSpc>
                <a:spcPts val="6719"/>
              </a:lnSpc>
            </a:pPr>
            <a:r>
              <a:rPr lang="en-US" sz="4800" spc="230">
                <a:solidFill>
                  <a:srgbClr val="FF9F19"/>
                </a:solidFill>
                <a:latin typeface="Lovelo"/>
                <a:ea typeface="Lovelo"/>
                <a:cs typeface="Lovelo"/>
                <a:sym typeface="Lovelo"/>
              </a:rPr>
              <a:t>Mind the Gap</a:t>
            </a:r>
          </a:p>
        </p:txBody>
      </p:sp>
      <p:sp>
        <p:nvSpPr>
          <p:cNvPr id="5" name="Freeform 5"/>
          <p:cNvSpPr/>
          <p:nvPr/>
        </p:nvSpPr>
        <p:spPr>
          <a:xfrm>
            <a:off x="6047539" y="5988564"/>
            <a:ext cx="6192921" cy="1804922"/>
          </a:xfrm>
          <a:custGeom>
            <a:avLst/>
            <a:gdLst/>
            <a:ahLst/>
            <a:cxnLst/>
            <a:rect l="l" t="t" r="r" b="b"/>
            <a:pathLst>
              <a:path w="6192921" h="1804922">
                <a:moveTo>
                  <a:pt x="0" y="0"/>
                </a:moveTo>
                <a:lnTo>
                  <a:pt x="6192922" y="0"/>
                </a:lnTo>
                <a:lnTo>
                  <a:pt x="6192922" y="1804922"/>
                </a:lnTo>
                <a:lnTo>
                  <a:pt x="0" y="1804922"/>
                </a:lnTo>
                <a:lnTo>
                  <a:pt x="0" y="0"/>
                </a:lnTo>
                <a:close/>
              </a:path>
            </a:pathLst>
          </a:custGeom>
          <a:blipFill>
            <a:blip r:embed="rId4"/>
            <a:stretch>
              <a:fillRect r="-67224"/>
            </a:stretch>
          </a:blipFill>
        </p:spPr>
        <p:txBody>
          <a:bodyPr/>
          <a:lstStyle/>
          <a:p>
            <a:endParaRPr lang="nl-NL"/>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126</Words>
  <Application>Microsoft Office PowerPoint</Application>
  <PresentationFormat>Aangepast</PresentationFormat>
  <Paragraphs>25</Paragraphs>
  <Slides>5</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5</vt:i4>
      </vt:variant>
    </vt:vector>
  </HeadingPairs>
  <TitlesOfParts>
    <vt:vector size="12" baseType="lpstr">
      <vt:lpstr>Arial</vt:lpstr>
      <vt:lpstr>Lovelo</vt:lpstr>
      <vt:lpstr>Lato Bold</vt:lpstr>
      <vt:lpstr>Calibri</vt:lpstr>
      <vt:lpstr>Arimo Bold</vt:lpstr>
      <vt:lpstr>Lato</vt:lpstr>
      <vt:lpstr>Office Theme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Presentatieformat</dc:title>
  <dc:creator>Marleen van Schijndel</dc:creator>
  <cp:lastModifiedBy>Marleen van Schijndel</cp:lastModifiedBy>
  <cp:revision>3</cp:revision>
  <dcterms:created xsi:type="dcterms:W3CDTF">2006-08-16T00:00:00Z</dcterms:created>
  <dcterms:modified xsi:type="dcterms:W3CDTF">2024-08-21T11:20:51Z</dcterms:modified>
  <dc:identifier>DAGN1OpOa5c</dc:identifier>
</cp:coreProperties>
</file>